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41"/>
  </p:notesMasterIdLst>
  <p:sldIdLst>
    <p:sldId id="257" r:id="rId2"/>
    <p:sldId id="263" r:id="rId3"/>
    <p:sldId id="321" r:id="rId4"/>
    <p:sldId id="277" r:id="rId5"/>
    <p:sldId id="330" r:id="rId6"/>
    <p:sldId id="278" r:id="rId7"/>
    <p:sldId id="331" r:id="rId8"/>
    <p:sldId id="284" r:id="rId9"/>
    <p:sldId id="324" r:id="rId10"/>
    <p:sldId id="325" r:id="rId11"/>
    <p:sldId id="326" r:id="rId12"/>
    <p:sldId id="327" r:id="rId13"/>
    <p:sldId id="328" r:id="rId14"/>
    <p:sldId id="329" r:id="rId15"/>
    <p:sldId id="285" r:id="rId16"/>
    <p:sldId id="323" r:id="rId17"/>
    <p:sldId id="319" r:id="rId18"/>
    <p:sldId id="266" r:id="rId19"/>
    <p:sldId id="269" r:id="rId20"/>
    <p:sldId id="279" r:id="rId21"/>
    <p:sldId id="272" r:id="rId22"/>
    <p:sldId id="274" r:id="rId23"/>
    <p:sldId id="275" r:id="rId24"/>
    <p:sldId id="322" r:id="rId25"/>
    <p:sldId id="280" r:id="rId26"/>
    <p:sldId id="335" r:id="rId27"/>
    <p:sldId id="281" r:id="rId28"/>
    <p:sldId id="282" r:id="rId29"/>
    <p:sldId id="332" r:id="rId30"/>
    <p:sldId id="286" r:id="rId31"/>
    <p:sldId id="299" r:id="rId32"/>
    <p:sldId id="333" r:id="rId33"/>
    <p:sldId id="302" r:id="rId34"/>
    <p:sldId id="303" r:id="rId35"/>
    <p:sldId id="304" r:id="rId36"/>
    <p:sldId id="305" r:id="rId37"/>
    <p:sldId id="306" r:id="rId38"/>
    <p:sldId id="307" r:id="rId39"/>
    <p:sldId id="336" r:id="rId4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2"/>
      <p:bold r:id="rId43"/>
      <p:italic r:id="rId44"/>
      <p:boldItalic r:id="rId45"/>
    </p:embeddedFont>
    <p:embeddedFont>
      <p:font typeface="Roboto Light" panose="020F0302020204030204" pitchFamily="34" charset="0"/>
      <p:regular r:id="rId46"/>
      <p:bold r:id="rId47"/>
      <p:italic r:id="rId48"/>
      <p:boldItalic r:id="rId49"/>
    </p:embeddedFont>
    <p:embeddedFont>
      <p:font typeface="Roboto Medium" panose="020F0502020204030204" pitchFamily="34" charset="0"/>
      <p:regular r:id="rId50"/>
      <p:bold r:id="rId51"/>
      <p:italic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5"/>
    <p:restoredTop sz="80824"/>
  </p:normalViewPr>
  <p:slideViewPr>
    <p:cSldViewPr snapToGrid="0">
      <p:cViewPr varScale="1">
        <p:scale>
          <a:sx n="116" d="100"/>
          <a:sy n="116" d="100"/>
        </p:scale>
        <p:origin x="1592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3d659fac1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3d659fac1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You will learn how to acquire data from diverse sources, including databases, web APIs, and sensor networks.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For instance, to understand how to retrieve financial market data from APIs like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Yahoo Finance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or extract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social media data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for sentiment analysis.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4231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3d659fac1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3d659fac1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You will become adept at handling real-world data, which often contains missing values, outliers, and inconsistencies.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They will apply techniques to clean and </a:t>
            </a:r>
            <a:r>
              <a:rPr lang="en-GB" b="0" i="0" dirty="0" err="1">
                <a:solidFill>
                  <a:srgbClr val="374151"/>
                </a:solidFill>
                <a:effectLst/>
                <a:latin typeface="Söhne"/>
              </a:rPr>
              <a:t>preprocess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data, ensuring it's suitable for analysis.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For example, they will know how to clean a dataset containing customer information by handling missing values and removing duplicates.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89984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3d659fac1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3d659fac1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EDA techniques are to unveil hidden patterns, relationships, and outliers within datasets.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Data can be visualize effectively using libraries like Matplotlib and Seaborn.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Example: 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For instance,  create visualizations to understand the distribution of house prices in a real estate dataset.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51400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3d659fac1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3d659fac1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You will delve into machine learning algorithms, both supervised and unsupervised, and understand when and how to apply them.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You will build predictive models for tasks like image classification, recommendation systems, and fraud detection.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13911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3d659fac1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3d659fac1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Lastly, students will learn how to effectively communicate their findings to non-technical stakeholders through data visualization, storytelling, and clear, concise reports.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They will present insights from data analyses in a way that informs decision-making.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For example, they may create a data-driven report for a business client outlining marketing strategies based on customer </a:t>
            </a:r>
            <a:r>
              <a:rPr lang="en-GB" b="0" i="0" dirty="0" err="1">
                <a:solidFill>
                  <a:srgbClr val="374151"/>
                </a:solidFill>
                <a:effectLst/>
                <a:latin typeface="Söhne"/>
              </a:rPr>
              <a:t>behavior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data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03685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0e81a4678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0e81a46780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20397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8350677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3d659fac1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3d659fac1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Imagine you work for an e-commerce company, and you have access to a vast amount of customer data, including purchase history, browsing </a:t>
            </a:r>
            <a:r>
              <a:rPr lang="en-GB" b="0" i="0" dirty="0" err="1">
                <a:solidFill>
                  <a:srgbClr val="374151"/>
                </a:solidFill>
                <a:effectLst/>
                <a:latin typeface="Söhne"/>
              </a:rPr>
              <a:t>behavior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, and demographics. </a:t>
            </a:r>
          </a:p>
          <a:p>
            <a:pPr algn="l"/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Equipped with the skills from this course, you would be able to </a:t>
            </a:r>
            <a:r>
              <a:rPr lang="en-GB" b="0" i="0" dirty="0" err="1">
                <a:solidFill>
                  <a:srgbClr val="374151"/>
                </a:solidFill>
                <a:effectLst/>
                <a:latin typeface="Söhne"/>
              </a:rPr>
              <a:t>analyze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this data to: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Identify customer segments with similar buying habits, helping the company personalize marketing campaigns.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Detect anomalies in payment transactions to prevent fraudulent activities.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Predict which products are likely to be purchased together to optimize product recommendations and increase cross-selling opportunities.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10192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3d9ada7d30_3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3d9ada7d30_3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3d9ada7d30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3d9ada7d30_3_30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3d659fac1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3d659fac1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e81a46780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e81a46780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24525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d80a82c770_4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d80a82c770_4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d80a82c770_4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d80a82c770_4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d80a82c770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d80a82c770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d80a82c770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d80a82c770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05303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e81a46780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0e81a46780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industry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69% Basic EDA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43% Feature Extraction, Developing prototype models</a:t>
            </a: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e81a46780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0e81a46780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industry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69% Basic EDA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43% Feature Extraction, Developing prototype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32215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e81a46780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e81a46780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0e81a4678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0e81a46780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e796075c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e796075c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8535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e796075c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e796075c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51171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0e81a46780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0e81a46780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0ecfc3eec7_7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10ecfc3eec7_7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e796075c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e796075c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05747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0e81a46780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10e81a46780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0e81a46780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10e81a46780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10ecfc3eec7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10ecfc3eec7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10ecfc3eec7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10ecfc3eec7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10ecfc3eec7_1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10ecfc3eec7_1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10ecfc3eec7_1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10ecfc3eec7_1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10e796075c0_2_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10e796075c0_2_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7915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0ea15fb195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0ea15fb195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4339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e81a4678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e81a4678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8331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e81a4678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e81a4678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Examples of structured data include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databases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of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customer information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spreadsheets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, and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tables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containing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financial data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, such as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stock prices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and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sales figures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Examples of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unstructured data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include social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media posts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email messages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handwritten notes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images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,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voice recordings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, and 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video content.</a:t>
            </a:r>
            <a:endParaRPr lang="en-PK" b="1" dirty="0"/>
          </a:p>
        </p:txBody>
      </p:sp>
    </p:spTree>
    <p:extLst>
      <p:ext uri="{BB962C8B-B14F-4D97-AF65-F5344CB8AC3E}">
        <p14:creationId xmlns:p14="http://schemas.microsoft.com/office/powerpoint/2010/main" val="14441895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e796075c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e796075c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7406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0e796075c0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0e796075c0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10529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3d659fac1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3d659fac1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2434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TITLE_AND_DESCRIPTION_3">
  <p:cSld name="SECTION_TITLE_AND_DESCRIPTION_3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2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95425" y="4382350"/>
            <a:ext cx="842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cxnSp>
        <p:nvCxnSpPr>
          <p:cNvPr id="86" name="Google Shape;86;p13"/>
          <p:cNvCxnSpPr/>
          <p:nvPr/>
        </p:nvCxnSpPr>
        <p:spPr>
          <a:xfrm>
            <a:off x="168250" y="4288400"/>
            <a:ext cx="8757000" cy="0"/>
          </a:xfrm>
          <a:prstGeom prst="straightConnector1">
            <a:avLst/>
          </a:prstGeom>
          <a:noFill/>
          <a:ln w="19050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dk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_AND_BODY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357188" y="198377"/>
            <a:ext cx="84297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1pPr>
            <a:lvl2pPr lvl="1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2pPr>
            <a:lvl3pPr lvl="2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3pPr>
            <a:lvl4pPr lvl="3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4pPr>
            <a:lvl5pPr lvl="4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5pPr>
            <a:lvl6pPr lvl="5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6pPr>
            <a:lvl7pPr lvl="6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7pPr>
            <a:lvl8pPr lvl="7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8pPr>
            <a:lvl9pPr lvl="8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ldNum" idx="12"/>
          </p:nvPr>
        </p:nvSpPr>
        <p:spPr>
          <a:xfrm>
            <a:off x="4491037" y="4881563"/>
            <a:ext cx="157200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 1">
  <p:cSld name="TITLE_AND_BODY_2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57188" y="198377"/>
            <a:ext cx="84297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1pPr>
            <a:lvl2pPr lvl="1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2pPr>
            <a:lvl3pPr lvl="2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3pPr>
            <a:lvl4pPr lvl="3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4pPr>
            <a:lvl5pPr lvl="4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5pPr>
            <a:lvl6pPr lvl="5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6pPr>
            <a:lvl7pPr lvl="6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7pPr>
            <a:lvl8pPr lvl="7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8pPr>
            <a:lvl9pPr lvl="8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ldNum" idx="12"/>
          </p:nvPr>
        </p:nvSpPr>
        <p:spPr>
          <a:xfrm>
            <a:off x="4491037" y="4881563"/>
            <a:ext cx="157200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 2">
  <p:cSld name="TITLE_AND_BODY_4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357188" y="198377"/>
            <a:ext cx="84297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1pPr>
            <a:lvl2pPr lvl="1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2pPr>
            <a:lvl3pPr lvl="2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3pPr>
            <a:lvl4pPr lvl="3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4pPr>
            <a:lvl5pPr lvl="4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5pPr>
            <a:lvl6pPr lvl="5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6pPr>
            <a:lvl7pPr lvl="6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7pPr>
            <a:lvl8pPr lvl="7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8pPr>
            <a:lvl9pPr lvl="8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13262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ldNum" idx="12"/>
          </p:nvPr>
        </p:nvSpPr>
        <p:spPr>
          <a:xfrm>
            <a:off x="4491037" y="4881563"/>
            <a:ext cx="157200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  <a:defRPr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w="19050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no slido">
  <p:cSld name="TITLE_AND_BODY_3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w="19050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oadmap">
  <p:cSld name="SECTION_TITLE_AND_DESCRIPTION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w="19050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ubTitle" idx="2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 slide right">
  <p:cSld name="SECTION_TITLE_AND_DESCRIPTION_2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4835400" y="4198275"/>
            <a:ext cx="4045200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" name="Google Shape;46;p7"/>
          <p:cNvSpPr txBox="1"/>
          <p:nvPr/>
        </p:nvSpPr>
        <p:spPr>
          <a:xfrm>
            <a:off x="6365900" y="3724875"/>
            <a:ext cx="2591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sz="25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95425" y="402200"/>
            <a:ext cx="4302300" cy="4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49" name="Google Shape;49;p7"/>
          <p:cNvCxnSpPr/>
          <p:nvPr/>
        </p:nvCxnSpPr>
        <p:spPr>
          <a:xfrm>
            <a:off x="95431" y="402210"/>
            <a:ext cx="4352100" cy="0"/>
          </a:xfrm>
          <a:prstGeom prst="straightConnector1">
            <a:avLst/>
          </a:prstGeom>
          <a:noFill/>
          <a:ln w="19050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" name="Google Shape;65;p9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w="19050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66;p9"/>
          <p:cNvSpPr txBox="1">
            <a:spLocks noGrp="1"/>
          </p:cNvSpPr>
          <p:nvPr>
            <p:ph type="body" idx="2"/>
          </p:nvPr>
        </p:nvSpPr>
        <p:spPr>
          <a:xfrm>
            <a:off x="95431" y="402206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1" name="Google Shape;71;p10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w="19050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600"/>
              <a:buFont typeface="Roboto Medium"/>
              <a:buNone/>
              <a:defRPr sz="16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•"/>
              <a:defRPr sz="16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30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•"/>
              <a:defRPr sz="16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30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•"/>
              <a:defRPr sz="16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30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•"/>
              <a:defRPr sz="16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30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•"/>
              <a:defRPr sz="16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30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•"/>
              <a:defRPr sz="16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30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•"/>
              <a:defRPr sz="16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30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•"/>
              <a:defRPr sz="16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30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•"/>
              <a:defRPr sz="16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AlphaGo_versus_Lee_Sedol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oreilly.com/radar/2016-data-science-salary-survey-results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oreilly.com/radar/2016-data-science-salary-survey-results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Course Overview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117" name="Google Shape;117;p20"/>
          <p:cNvSpPr txBox="1">
            <a:spLocks noGrp="1"/>
          </p:cNvSpPr>
          <p:nvPr>
            <p:ph type="subTitle" idx="1"/>
          </p:nvPr>
        </p:nvSpPr>
        <p:spPr>
          <a:xfrm>
            <a:off x="311700" y="2647300"/>
            <a:ext cx="8520600" cy="9621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666666"/>
                </a:solidFill>
                <a:latin typeface="+mn-lt"/>
              </a:rPr>
              <a:t>An overview of data science and the data science lifecycle</a:t>
            </a:r>
            <a:endParaRPr sz="1800" dirty="0">
              <a:solidFill>
                <a:srgbClr val="666666"/>
              </a:solidFill>
              <a:latin typeface="+mn-lt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349800" y="1703825"/>
            <a:ext cx="1150200" cy="2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BF9000"/>
                </a:solidFill>
                <a:latin typeface="+mj-lt"/>
                <a:ea typeface="Roboto Medium"/>
                <a:cs typeface="Roboto Medium"/>
                <a:sym typeface="Roboto Medium"/>
              </a:rPr>
              <a:t>LECTURE 1</a:t>
            </a:r>
            <a:endParaRPr sz="1200" b="1" dirty="0">
              <a:solidFill>
                <a:srgbClr val="BF9000"/>
              </a:solidFill>
              <a:latin typeface="+mj-lt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19" name="Google Shape;119;p20"/>
          <p:cNvSpPr txBox="1">
            <a:spLocks noGrp="1"/>
          </p:cNvSpPr>
          <p:nvPr>
            <p:ph type="subTitle" idx="1"/>
          </p:nvPr>
        </p:nvSpPr>
        <p:spPr>
          <a:xfrm>
            <a:off x="311700" y="3733217"/>
            <a:ext cx="85206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>
                <a:latin typeface="+mn-lt"/>
                <a:ea typeface="Roboto Medium"/>
                <a:cs typeface="Calibri" panose="020F0502020204030204" pitchFamily="34" charset="0"/>
                <a:sym typeface="Roboto Medium"/>
              </a:rPr>
              <a:t>Data Science, Spring 2024 @ </a:t>
            </a:r>
            <a:r>
              <a:rPr lang="en-US" sz="1600" dirty="0">
                <a:latin typeface="+mn-lt"/>
                <a:ea typeface="Roboto Medium"/>
                <a:cs typeface="Calibri" panose="020F0502020204030204" pitchFamily="34" charset="0"/>
                <a:sym typeface="Roboto Medium"/>
              </a:rPr>
              <a:t>Knowledge Stream</a:t>
            </a:r>
            <a:endParaRPr sz="1600" dirty="0">
              <a:latin typeface="+mn-lt"/>
              <a:ea typeface="Roboto Medium"/>
              <a:cs typeface="Calibri" panose="020F0502020204030204" pitchFamily="34" charset="0"/>
              <a:sym typeface="Roboto Medium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>
                <a:latin typeface="+mn-lt"/>
                <a:cs typeface="Calibri" panose="020F0502020204030204" pitchFamily="34" charset="0"/>
              </a:rPr>
              <a:t>Sana Jabbar</a:t>
            </a:r>
            <a:endParaRPr sz="1600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120" name="Google Shape;12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21" name="Google Shape;121;p2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Course Objective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171" name="Google Shape;171;p26"/>
          <p:cNvSpPr txBox="1">
            <a:spLocks noGrp="1"/>
          </p:cNvSpPr>
          <p:nvPr>
            <p:ph type="body" idx="1"/>
          </p:nvPr>
        </p:nvSpPr>
        <p:spPr>
          <a:xfrm>
            <a:off x="107044" y="402201"/>
            <a:ext cx="8520600" cy="921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spcBef>
                <a:spcPts val="0"/>
              </a:spcBef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Course Objectives: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Equip students with the </a:t>
            </a: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skills</a:t>
            </a: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 needed to extract valuable insights from data.</a:t>
            </a:r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2" name="Picture 2" descr="Data Collection in 4 simple steps | by CrowdForce | MobileForms Series |  Medium">
            <a:extLst>
              <a:ext uri="{FF2B5EF4-FFF2-40B4-BE49-F238E27FC236}">
                <a16:creationId xmlns:a16="http://schemas.microsoft.com/office/drawing/2014/main" id="{AF1C5276-A4C9-7453-06ED-ED7F6DA97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3" r="22581"/>
          <a:stretch/>
        </p:blipFill>
        <p:spPr bwMode="auto">
          <a:xfrm>
            <a:off x="670388" y="2023891"/>
            <a:ext cx="1200337" cy="132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6E7DBE-29B4-4CE6-F66E-2C289FCC0CCF}"/>
              </a:ext>
            </a:extLst>
          </p:cNvPr>
          <p:cNvSpPr txBox="1"/>
          <p:nvPr/>
        </p:nvSpPr>
        <p:spPr>
          <a:xfrm>
            <a:off x="569332" y="1691234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Collection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810180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Course Objective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171" name="Google Shape;171;p26"/>
          <p:cNvSpPr txBox="1">
            <a:spLocks noGrp="1"/>
          </p:cNvSpPr>
          <p:nvPr>
            <p:ph type="body" idx="1"/>
          </p:nvPr>
        </p:nvSpPr>
        <p:spPr>
          <a:xfrm>
            <a:off x="107044" y="402201"/>
            <a:ext cx="8520600" cy="921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spcBef>
                <a:spcPts val="0"/>
              </a:spcBef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Course Objectives: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Equip students with the </a:t>
            </a: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skills</a:t>
            </a: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 needed to extract valuable insights from data.</a:t>
            </a:r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" name="Picture 2" descr="Data Collection in 4 simple steps | by CrowdForce | MobileForms Series |  Medium">
            <a:extLst>
              <a:ext uri="{FF2B5EF4-FFF2-40B4-BE49-F238E27FC236}">
                <a16:creationId xmlns:a16="http://schemas.microsoft.com/office/drawing/2014/main" id="{8325CF87-D531-90E3-BD54-100F5E7547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3" r="22581"/>
          <a:stretch/>
        </p:blipFill>
        <p:spPr bwMode="auto">
          <a:xfrm>
            <a:off x="670388" y="2023891"/>
            <a:ext cx="1200337" cy="132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Pre-processing: data cleaning and data integration steps. | Download  Scientific Diagram">
            <a:extLst>
              <a:ext uri="{FF2B5EF4-FFF2-40B4-BE49-F238E27FC236}">
                <a16:creationId xmlns:a16="http://schemas.microsoft.com/office/drawing/2014/main" id="{A5926F4C-C3B7-F976-7747-FDB8FD0A32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7" t="3186" r="15512" b="65326"/>
          <a:stretch/>
        </p:blipFill>
        <p:spPr bwMode="auto">
          <a:xfrm>
            <a:off x="2112609" y="1576220"/>
            <a:ext cx="1931177" cy="682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Pre-processing: data cleaning and data integration steps. | Download  Scientific Diagram">
            <a:extLst>
              <a:ext uri="{FF2B5EF4-FFF2-40B4-BE49-F238E27FC236}">
                <a16:creationId xmlns:a16="http://schemas.microsoft.com/office/drawing/2014/main" id="{BEB1EE6D-8AF1-B930-8C8B-56CDD5E7CE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33" t="46465" r="14185" b="4083"/>
          <a:stretch/>
        </p:blipFill>
        <p:spPr bwMode="auto">
          <a:xfrm>
            <a:off x="2112609" y="2564350"/>
            <a:ext cx="1931177" cy="104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651698-01C8-F02F-66D9-A8F323CE5E1B}"/>
              </a:ext>
            </a:extLst>
          </p:cNvPr>
          <p:cNvSpPr txBox="1"/>
          <p:nvPr/>
        </p:nvSpPr>
        <p:spPr>
          <a:xfrm>
            <a:off x="569332" y="1691234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Collection</a:t>
            </a:r>
            <a:endParaRPr lang="en-PK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35D82F-4DCC-56EB-767E-DF2A35A4AB5B}"/>
              </a:ext>
            </a:extLst>
          </p:cNvPr>
          <p:cNvSpPr txBox="1"/>
          <p:nvPr/>
        </p:nvSpPr>
        <p:spPr>
          <a:xfrm>
            <a:off x="2198840" y="1257302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Cleaning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B05486-445C-CF08-E1E6-306B364862DE}"/>
              </a:ext>
            </a:extLst>
          </p:cNvPr>
          <p:cNvSpPr txBox="1"/>
          <p:nvPr/>
        </p:nvSpPr>
        <p:spPr>
          <a:xfrm>
            <a:off x="2198840" y="2263973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Integration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230828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Course Objective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171" name="Google Shape;171;p26"/>
          <p:cNvSpPr txBox="1">
            <a:spLocks noGrp="1"/>
          </p:cNvSpPr>
          <p:nvPr>
            <p:ph type="body" idx="1"/>
          </p:nvPr>
        </p:nvSpPr>
        <p:spPr>
          <a:xfrm>
            <a:off x="107044" y="402201"/>
            <a:ext cx="8520600" cy="921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spcBef>
                <a:spcPts val="0"/>
              </a:spcBef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Course Objectives: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Equip students with the </a:t>
            </a: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skills</a:t>
            </a: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 needed to extract valuable insights from data.</a:t>
            </a:r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" name="Picture 2" descr="Data Collection in 4 simple steps | by CrowdForce | MobileForms Series |  Medium">
            <a:extLst>
              <a:ext uri="{FF2B5EF4-FFF2-40B4-BE49-F238E27FC236}">
                <a16:creationId xmlns:a16="http://schemas.microsoft.com/office/drawing/2014/main" id="{64C99D24-C846-E47C-C626-3FB247E7E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3" r="22581"/>
          <a:stretch/>
        </p:blipFill>
        <p:spPr bwMode="auto">
          <a:xfrm>
            <a:off x="670388" y="2023891"/>
            <a:ext cx="1200337" cy="132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Pre-processing: data cleaning and data integration steps. | Download  Scientific Diagram">
            <a:extLst>
              <a:ext uri="{FF2B5EF4-FFF2-40B4-BE49-F238E27FC236}">
                <a16:creationId xmlns:a16="http://schemas.microsoft.com/office/drawing/2014/main" id="{212AFC2B-61C8-AA2D-1625-43AA8C1781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7" t="3186" r="15512" b="65326"/>
          <a:stretch/>
        </p:blipFill>
        <p:spPr bwMode="auto">
          <a:xfrm>
            <a:off x="2112609" y="1576220"/>
            <a:ext cx="1931177" cy="682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Pre-processing: data cleaning and data integration steps. | Download  Scientific Diagram">
            <a:extLst>
              <a:ext uri="{FF2B5EF4-FFF2-40B4-BE49-F238E27FC236}">
                <a16:creationId xmlns:a16="http://schemas.microsoft.com/office/drawing/2014/main" id="{B9BCE890-2EFB-38BD-8DB7-6FBA57CC0D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33" t="46465" r="14185" b="4083"/>
          <a:stretch/>
        </p:blipFill>
        <p:spPr bwMode="auto">
          <a:xfrm>
            <a:off x="2112609" y="2564350"/>
            <a:ext cx="1931177" cy="104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D1312EA-0618-82BE-1F9B-56E058EB2728}"/>
              </a:ext>
            </a:extLst>
          </p:cNvPr>
          <p:cNvSpPr txBox="1"/>
          <p:nvPr/>
        </p:nvSpPr>
        <p:spPr>
          <a:xfrm>
            <a:off x="569332" y="1691234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Collection</a:t>
            </a:r>
            <a:endParaRPr lang="en-P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60C959-F289-D200-3E26-736AE5235CEF}"/>
              </a:ext>
            </a:extLst>
          </p:cNvPr>
          <p:cNvSpPr txBox="1"/>
          <p:nvPr/>
        </p:nvSpPr>
        <p:spPr>
          <a:xfrm>
            <a:off x="2198840" y="1257302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Cleaning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1CE0F7-4C52-D1B4-F408-4F2E5DF65703}"/>
              </a:ext>
            </a:extLst>
          </p:cNvPr>
          <p:cNvSpPr txBox="1"/>
          <p:nvPr/>
        </p:nvSpPr>
        <p:spPr>
          <a:xfrm>
            <a:off x="2198840" y="2263973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Integration</a:t>
            </a:r>
            <a:endParaRPr lang="en-PK" dirty="0"/>
          </a:p>
        </p:txBody>
      </p:sp>
      <p:pic>
        <p:nvPicPr>
          <p:cNvPr id="13" name="Picture 8" descr="What is Exploratory Data Analysis? | by Prasad Patil | Towards Data Science">
            <a:extLst>
              <a:ext uri="{FF2B5EF4-FFF2-40B4-BE49-F238E27FC236}">
                <a16:creationId xmlns:a16="http://schemas.microsoft.com/office/drawing/2014/main" id="{CCF47398-8017-E5B6-EF50-717B36118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995" y="2054568"/>
            <a:ext cx="1754776" cy="1167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050D866-CDE0-5D23-3758-84DE9F296961}"/>
              </a:ext>
            </a:extLst>
          </p:cNvPr>
          <p:cNvSpPr txBox="1"/>
          <p:nvPr/>
        </p:nvSpPr>
        <p:spPr>
          <a:xfrm>
            <a:off x="4285670" y="1644789"/>
            <a:ext cx="15432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/>
              <a:t>Exploratory Data     Analysis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501901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Course Objective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171" name="Google Shape;171;p26"/>
          <p:cNvSpPr txBox="1">
            <a:spLocks noGrp="1"/>
          </p:cNvSpPr>
          <p:nvPr>
            <p:ph type="body" idx="1"/>
          </p:nvPr>
        </p:nvSpPr>
        <p:spPr>
          <a:xfrm>
            <a:off x="107044" y="402201"/>
            <a:ext cx="8520600" cy="921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spcBef>
                <a:spcPts val="0"/>
              </a:spcBef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Course Objectives: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Equip students with the </a:t>
            </a: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skills</a:t>
            </a: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 needed to extract valuable insights from data.</a:t>
            </a:r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1026" name="Picture 2" descr="Data Collection in 4 simple steps | by CrowdForce | MobileForms Series |  Medium">
            <a:extLst>
              <a:ext uri="{FF2B5EF4-FFF2-40B4-BE49-F238E27FC236}">
                <a16:creationId xmlns:a16="http://schemas.microsoft.com/office/drawing/2014/main" id="{1263C4E6-5560-70A6-7A87-351F2A199D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3" r="22581"/>
          <a:stretch/>
        </p:blipFill>
        <p:spPr bwMode="auto">
          <a:xfrm>
            <a:off x="670388" y="2023891"/>
            <a:ext cx="1200337" cy="132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e-processing: data cleaning and data integration steps. | Download  Scientific Diagram">
            <a:extLst>
              <a:ext uri="{FF2B5EF4-FFF2-40B4-BE49-F238E27FC236}">
                <a16:creationId xmlns:a16="http://schemas.microsoft.com/office/drawing/2014/main" id="{DF65C994-BB69-97AE-9D76-9739DA2477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7" t="3186" r="15512" b="65326"/>
          <a:stretch/>
        </p:blipFill>
        <p:spPr bwMode="auto">
          <a:xfrm>
            <a:off x="2112609" y="1576220"/>
            <a:ext cx="1931177" cy="682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Pre-processing: data cleaning and data integration steps. | Download  Scientific Diagram">
            <a:extLst>
              <a:ext uri="{FF2B5EF4-FFF2-40B4-BE49-F238E27FC236}">
                <a16:creationId xmlns:a16="http://schemas.microsoft.com/office/drawing/2014/main" id="{18B648AA-F37C-BED7-DC67-2EEFA82A6E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33" t="46465" r="14185" b="4083"/>
          <a:stretch/>
        </p:blipFill>
        <p:spPr bwMode="auto">
          <a:xfrm>
            <a:off x="2112609" y="2564350"/>
            <a:ext cx="1931177" cy="104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8EA6B7-4112-FEDD-CB5A-5C32044DA654}"/>
              </a:ext>
            </a:extLst>
          </p:cNvPr>
          <p:cNvSpPr txBox="1"/>
          <p:nvPr/>
        </p:nvSpPr>
        <p:spPr>
          <a:xfrm>
            <a:off x="569332" y="1691234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Collection</a:t>
            </a:r>
            <a:endParaRPr lang="en-PK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255C7F-419C-9F3D-3CD5-02692D960700}"/>
              </a:ext>
            </a:extLst>
          </p:cNvPr>
          <p:cNvSpPr txBox="1"/>
          <p:nvPr/>
        </p:nvSpPr>
        <p:spPr>
          <a:xfrm>
            <a:off x="2198840" y="1257302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Cleaning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71557E-8E10-04C9-D253-E8FCBA314407}"/>
              </a:ext>
            </a:extLst>
          </p:cNvPr>
          <p:cNvSpPr txBox="1"/>
          <p:nvPr/>
        </p:nvSpPr>
        <p:spPr>
          <a:xfrm>
            <a:off x="2198840" y="2263973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Integration</a:t>
            </a:r>
            <a:endParaRPr lang="en-PK" dirty="0"/>
          </a:p>
        </p:txBody>
      </p:sp>
      <p:pic>
        <p:nvPicPr>
          <p:cNvPr id="1032" name="Picture 8" descr="What is Exploratory Data Analysis? | by Prasad Patil | Towards Data Science">
            <a:extLst>
              <a:ext uri="{FF2B5EF4-FFF2-40B4-BE49-F238E27FC236}">
                <a16:creationId xmlns:a16="http://schemas.microsoft.com/office/drawing/2014/main" id="{328421B0-A0FD-DC72-82D6-FA40AB778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995" y="2054568"/>
            <a:ext cx="1754776" cy="1167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27DDBE4-D482-F66F-02CA-4DCDB935D239}"/>
              </a:ext>
            </a:extLst>
          </p:cNvPr>
          <p:cNvSpPr txBox="1"/>
          <p:nvPr/>
        </p:nvSpPr>
        <p:spPr>
          <a:xfrm>
            <a:off x="4285670" y="1644789"/>
            <a:ext cx="15432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/>
              <a:t>Exploratory Data     Analysis</a:t>
            </a:r>
            <a:endParaRPr lang="en-PK" dirty="0"/>
          </a:p>
        </p:txBody>
      </p:sp>
      <p:pic>
        <p:nvPicPr>
          <p:cNvPr id="1034" name="Picture 10" descr="Machine Learning Consulting Services – ScienceSoft">
            <a:extLst>
              <a:ext uri="{FF2B5EF4-FFF2-40B4-BE49-F238E27FC236}">
                <a16:creationId xmlns:a16="http://schemas.microsoft.com/office/drawing/2014/main" id="{3D6B1726-A02D-0C69-F53E-E17332EE8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336" y="1997075"/>
            <a:ext cx="1771650" cy="114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1155FFA-FCFA-A082-4AB3-D3D7D0218D34}"/>
              </a:ext>
            </a:extLst>
          </p:cNvPr>
          <p:cNvSpPr txBox="1"/>
          <p:nvPr/>
        </p:nvSpPr>
        <p:spPr>
          <a:xfrm>
            <a:off x="6228522" y="1733640"/>
            <a:ext cx="17890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/>
              <a:t>Machine Learning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533589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Course Objective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171" name="Google Shape;171;p26"/>
          <p:cNvSpPr txBox="1">
            <a:spLocks noGrp="1"/>
          </p:cNvSpPr>
          <p:nvPr>
            <p:ph type="body" idx="1"/>
          </p:nvPr>
        </p:nvSpPr>
        <p:spPr>
          <a:xfrm>
            <a:off x="107044" y="402201"/>
            <a:ext cx="8520600" cy="921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spcBef>
                <a:spcPts val="0"/>
              </a:spcBef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Course Objectives: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Equip students with the </a:t>
            </a: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skills</a:t>
            </a: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 needed to extract valuable insights from data.</a:t>
            </a:r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9" name="Google Shape;171;p26">
            <a:extLst>
              <a:ext uri="{FF2B5EF4-FFF2-40B4-BE49-F238E27FC236}">
                <a16:creationId xmlns:a16="http://schemas.microsoft.com/office/drawing/2014/main" id="{5C339B5D-9CED-32A7-7844-A4AA93CD1BBB}"/>
              </a:ext>
            </a:extLst>
          </p:cNvPr>
          <p:cNvSpPr txBox="1">
            <a:spLocks/>
          </p:cNvSpPr>
          <p:nvPr/>
        </p:nvSpPr>
        <p:spPr>
          <a:xfrm>
            <a:off x="122842" y="3632071"/>
            <a:ext cx="8520600" cy="1372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Prepare students for</a:t>
            </a:r>
            <a:r>
              <a:rPr lang="en-GB" b="0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real-world</a:t>
            </a:r>
            <a:r>
              <a:rPr lang="en-GB" b="0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science challenges.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E</a:t>
            </a: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ffectively communicate their findings to non-technical stakeholders</a:t>
            </a:r>
          </a:p>
        </p:txBody>
      </p:sp>
      <p:pic>
        <p:nvPicPr>
          <p:cNvPr id="2" name="Picture 2" descr="Data Collection in 4 simple steps | by CrowdForce | MobileForms Series |  Medium">
            <a:extLst>
              <a:ext uri="{FF2B5EF4-FFF2-40B4-BE49-F238E27FC236}">
                <a16:creationId xmlns:a16="http://schemas.microsoft.com/office/drawing/2014/main" id="{E0ABCCB3-A996-8786-2932-5FBA2B9927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3" r="22581"/>
          <a:stretch/>
        </p:blipFill>
        <p:spPr bwMode="auto">
          <a:xfrm>
            <a:off x="670388" y="2023891"/>
            <a:ext cx="1200337" cy="132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Pre-processing: data cleaning and data integration steps. | Download  Scientific Diagram">
            <a:extLst>
              <a:ext uri="{FF2B5EF4-FFF2-40B4-BE49-F238E27FC236}">
                <a16:creationId xmlns:a16="http://schemas.microsoft.com/office/drawing/2014/main" id="{16F6A5C5-0D96-6218-ADAF-3B3F4FDA90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7" t="3186" r="15512" b="65326"/>
          <a:stretch/>
        </p:blipFill>
        <p:spPr bwMode="auto">
          <a:xfrm>
            <a:off x="2112609" y="1576220"/>
            <a:ext cx="1931177" cy="682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Pre-processing: data cleaning and data integration steps. | Download  Scientific Diagram">
            <a:extLst>
              <a:ext uri="{FF2B5EF4-FFF2-40B4-BE49-F238E27FC236}">
                <a16:creationId xmlns:a16="http://schemas.microsoft.com/office/drawing/2014/main" id="{AF4463C4-3878-43D2-BFBC-FC31E42549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33" t="46465" r="14185" b="4083"/>
          <a:stretch/>
        </p:blipFill>
        <p:spPr bwMode="auto">
          <a:xfrm>
            <a:off x="2112609" y="2564350"/>
            <a:ext cx="1931177" cy="104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FF383E8-2B13-3E0E-3EB2-736BDB3DDA1A}"/>
              </a:ext>
            </a:extLst>
          </p:cNvPr>
          <p:cNvSpPr txBox="1"/>
          <p:nvPr/>
        </p:nvSpPr>
        <p:spPr>
          <a:xfrm>
            <a:off x="569332" y="1691234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Collection</a:t>
            </a:r>
            <a:endParaRPr lang="en-PK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70AA9F-818C-763C-404C-F29E91E84033}"/>
              </a:ext>
            </a:extLst>
          </p:cNvPr>
          <p:cNvSpPr txBox="1"/>
          <p:nvPr/>
        </p:nvSpPr>
        <p:spPr>
          <a:xfrm>
            <a:off x="2198840" y="1257302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Cleaning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EB06A6-6057-308F-49C7-881DB27DB7DB}"/>
              </a:ext>
            </a:extLst>
          </p:cNvPr>
          <p:cNvSpPr txBox="1"/>
          <p:nvPr/>
        </p:nvSpPr>
        <p:spPr>
          <a:xfrm>
            <a:off x="2198840" y="2263973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Integration</a:t>
            </a:r>
            <a:endParaRPr lang="en-PK" dirty="0"/>
          </a:p>
        </p:txBody>
      </p:sp>
      <p:pic>
        <p:nvPicPr>
          <p:cNvPr id="15" name="Picture 8" descr="What is Exploratory Data Analysis? | by Prasad Patil | Towards Data Science">
            <a:extLst>
              <a:ext uri="{FF2B5EF4-FFF2-40B4-BE49-F238E27FC236}">
                <a16:creationId xmlns:a16="http://schemas.microsoft.com/office/drawing/2014/main" id="{E19964AF-5E3B-EB41-2440-842B161FC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995" y="2054568"/>
            <a:ext cx="1754776" cy="1167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FDD705D-06D6-663A-3AF5-B345D097138A}"/>
              </a:ext>
            </a:extLst>
          </p:cNvPr>
          <p:cNvSpPr txBox="1"/>
          <p:nvPr/>
        </p:nvSpPr>
        <p:spPr>
          <a:xfrm>
            <a:off x="4285670" y="1644789"/>
            <a:ext cx="15432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/>
              <a:t>Exploratory Data     Analysis</a:t>
            </a:r>
            <a:endParaRPr lang="en-PK" dirty="0"/>
          </a:p>
        </p:txBody>
      </p:sp>
      <p:pic>
        <p:nvPicPr>
          <p:cNvPr id="17" name="Picture 10" descr="Machine Learning Consulting Services – ScienceSoft">
            <a:extLst>
              <a:ext uri="{FF2B5EF4-FFF2-40B4-BE49-F238E27FC236}">
                <a16:creationId xmlns:a16="http://schemas.microsoft.com/office/drawing/2014/main" id="{8FB7F5CD-3166-112C-6B95-B738D0B96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336" y="1997075"/>
            <a:ext cx="1771650" cy="114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AB70A35-19D9-317C-C9D8-23EBBCB1A70A}"/>
              </a:ext>
            </a:extLst>
          </p:cNvPr>
          <p:cNvSpPr txBox="1"/>
          <p:nvPr/>
        </p:nvSpPr>
        <p:spPr>
          <a:xfrm>
            <a:off x="6228522" y="1733640"/>
            <a:ext cx="17890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/>
              <a:t>Machine Learning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256286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Course Objective</a:t>
            </a:r>
            <a:endParaRPr dirty="0"/>
          </a:p>
        </p:txBody>
      </p:sp>
      <p:sp>
        <p:nvSpPr>
          <p:cNvPr id="364" name="Google Shape;364;p48"/>
          <p:cNvSpPr/>
          <p:nvPr/>
        </p:nvSpPr>
        <p:spPr>
          <a:xfrm>
            <a:off x="321075" y="1419525"/>
            <a:ext cx="2507400" cy="6768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3262"/>
                </a:solidFill>
                <a:latin typeface="Roboto Light"/>
                <a:ea typeface="Roboto Light"/>
                <a:cs typeface="Roboto Light"/>
                <a:sym typeface="Roboto Light"/>
              </a:rPr>
              <a:t>Prepare</a:t>
            </a:r>
            <a:endParaRPr sz="3000" dirty="0">
              <a:solidFill>
                <a:srgbClr val="00326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65" name="Google Shape;365;p48"/>
          <p:cNvSpPr/>
          <p:nvPr/>
        </p:nvSpPr>
        <p:spPr>
          <a:xfrm>
            <a:off x="321075" y="2611863"/>
            <a:ext cx="2507400" cy="6768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3262"/>
                </a:solidFill>
                <a:latin typeface="Roboto Light"/>
                <a:ea typeface="Roboto Light"/>
                <a:cs typeface="Roboto Light"/>
                <a:sym typeface="Roboto Light"/>
              </a:rPr>
              <a:t>Enable</a:t>
            </a:r>
            <a:endParaRPr sz="3000">
              <a:solidFill>
                <a:srgbClr val="00326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66" name="Google Shape;366;p48"/>
          <p:cNvSpPr/>
          <p:nvPr/>
        </p:nvSpPr>
        <p:spPr>
          <a:xfrm>
            <a:off x="321075" y="3804200"/>
            <a:ext cx="2507400" cy="6768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3262"/>
                </a:solidFill>
                <a:latin typeface="Roboto Light"/>
                <a:ea typeface="Roboto Light"/>
                <a:cs typeface="Roboto Light"/>
                <a:sym typeface="Roboto Light"/>
              </a:rPr>
              <a:t>Empower</a:t>
            </a:r>
            <a:endParaRPr sz="3000">
              <a:solidFill>
                <a:srgbClr val="00326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67" name="Google Shape;367;p48"/>
          <p:cNvSpPr txBox="1"/>
          <p:nvPr/>
        </p:nvSpPr>
        <p:spPr>
          <a:xfrm>
            <a:off x="3283650" y="1348575"/>
            <a:ext cx="5599800" cy="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+mn-lt"/>
                <a:ea typeface="Roboto Light"/>
                <a:cs typeface="Roboto Light"/>
                <a:sym typeface="Roboto Light"/>
              </a:rPr>
              <a:t>Prepare students for </a:t>
            </a:r>
            <a:r>
              <a:rPr lang="en" sz="1600" b="1" dirty="0">
                <a:latin typeface="+mn-lt"/>
                <a:ea typeface="Roboto"/>
                <a:cs typeface="Roboto"/>
                <a:sym typeface="Roboto"/>
              </a:rPr>
              <a:t>data</a:t>
            </a:r>
            <a:r>
              <a:rPr lang="en" sz="1600" dirty="0">
                <a:latin typeface="+mn-lt"/>
                <a:ea typeface="Roboto Light"/>
                <a:cs typeface="Roboto Light"/>
                <a:sym typeface="Roboto Light"/>
              </a:rPr>
              <a:t> </a:t>
            </a:r>
            <a:r>
              <a:rPr lang="en" sz="1600" b="1" dirty="0">
                <a:latin typeface="+mn-lt"/>
                <a:ea typeface="Roboto"/>
                <a:cs typeface="Roboto"/>
                <a:sym typeface="Roboto"/>
              </a:rPr>
              <a:t>management</a:t>
            </a:r>
            <a:r>
              <a:rPr lang="en" sz="1600" dirty="0">
                <a:latin typeface="+mn-lt"/>
                <a:ea typeface="Roboto Light"/>
                <a:cs typeface="Roboto Light"/>
                <a:sym typeface="Roboto Light"/>
              </a:rPr>
              <a:t>, </a:t>
            </a:r>
            <a:r>
              <a:rPr lang="en" sz="1600" b="1" dirty="0">
                <a:latin typeface="+mn-lt"/>
                <a:ea typeface="Roboto"/>
                <a:cs typeface="Roboto"/>
                <a:sym typeface="Roboto"/>
              </a:rPr>
              <a:t>machine learning</a:t>
            </a:r>
            <a:r>
              <a:rPr lang="en" sz="1600" dirty="0">
                <a:latin typeface="+mn-lt"/>
                <a:ea typeface="Roboto Light"/>
                <a:cs typeface="Roboto Light"/>
                <a:sym typeface="Roboto Light"/>
              </a:rPr>
              <a:t>, and </a:t>
            </a:r>
            <a:r>
              <a:rPr lang="en" sz="1600" b="1" dirty="0">
                <a:latin typeface="+mn-lt"/>
                <a:ea typeface="Roboto"/>
                <a:cs typeface="Roboto"/>
                <a:sym typeface="Roboto"/>
              </a:rPr>
              <a:t>statistics</a:t>
            </a:r>
            <a:r>
              <a:rPr lang="en" sz="1600" dirty="0">
                <a:latin typeface="+mn-lt"/>
                <a:ea typeface="Roboto Light"/>
                <a:cs typeface="Roboto Light"/>
                <a:sym typeface="Roboto Light"/>
              </a:rPr>
              <a:t>, by providing the necessary foundation and context.</a:t>
            </a:r>
            <a:endParaRPr sz="1600" dirty="0">
              <a:latin typeface="+mn-lt"/>
              <a:ea typeface="Roboto Light"/>
              <a:cs typeface="Roboto Light"/>
              <a:sym typeface="Roboto Light"/>
            </a:endParaRPr>
          </a:p>
        </p:txBody>
      </p:sp>
      <p:sp>
        <p:nvSpPr>
          <p:cNvPr id="368" name="Google Shape;368;p48"/>
          <p:cNvSpPr txBox="1"/>
          <p:nvPr/>
        </p:nvSpPr>
        <p:spPr>
          <a:xfrm>
            <a:off x="3283650" y="2498125"/>
            <a:ext cx="5599800" cy="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+mn-lt"/>
                <a:ea typeface="Roboto Light"/>
                <a:cs typeface="Roboto Light"/>
                <a:sym typeface="Roboto Light"/>
              </a:rPr>
              <a:t>Enable students to start careers as data scientists by providing experience working with </a:t>
            </a:r>
            <a:r>
              <a:rPr lang="en" sz="1600" b="1" dirty="0">
                <a:latin typeface="+mn-lt"/>
                <a:ea typeface="Roboto"/>
                <a:cs typeface="Roboto"/>
                <a:sym typeface="Roboto"/>
              </a:rPr>
              <a:t>real-world data, tools, and techniques</a:t>
            </a:r>
            <a:r>
              <a:rPr lang="en" sz="1600" dirty="0">
                <a:latin typeface="+mn-lt"/>
                <a:ea typeface="Roboto Light"/>
                <a:cs typeface="Roboto Light"/>
                <a:sym typeface="Roboto Light"/>
              </a:rPr>
              <a:t>.</a:t>
            </a:r>
            <a:endParaRPr sz="1600" dirty="0">
              <a:latin typeface="+mn-lt"/>
              <a:ea typeface="Roboto Light"/>
              <a:cs typeface="Roboto Light"/>
              <a:sym typeface="Roboto Light"/>
            </a:endParaRPr>
          </a:p>
        </p:txBody>
      </p:sp>
      <p:sp>
        <p:nvSpPr>
          <p:cNvPr id="369" name="Google Shape;369;p48"/>
          <p:cNvSpPr txBox="1"/>
          <p:nvPr/>
        </p:nvSpPr>
        <p:spPr>
          <a:xfrm>
            <a:off x="3283650" y="3733250"/>
            <a:ext cx="5599800" cy="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Roboto Light"/>
                <a:ea typeface="Roboto Light"/>
                <a:cs typeface="Roboto Light"/>
                <a:sym typeface="Roboto Light"/>
              </a:rPr>
              <a:t>Empower students to apply computational and inferential thinking to address </a:t>
            </a:r>
            <a:r>
              <a:rPr lang="en" sz="1600" b="1" dirty="0">
                <a:latin typeface="Roboto"/>
                <a:ea typeface="Roboto"/>
                <a:cs typeface="Roboto"/>
                <a:sym typeface="Roboto"/>
              </a:rPr>
              <a:t>real-world problems</a:t>
            </a:r>
            <a:r>
              <a:rPr lang="en" sz="1600" dirty="0">
                <a:latin typeface="Roboto Light"/>
                <a:ea typeface="Roboto Light"/>
                <a:cs typeface="Roboto Light"/>
                <a:sym typeface="Roboto Light"/>
              </a:rPr>
              <a:t>.</a:t>
            </a:r>
            <a:endParaRPr sz="1600" dirty="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0" name="Google Shape;370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4148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5" grpId="0" animBg="1"/>
      <p:bldP spid="366" grpId="0" animBg="1"/>
      <p:bldP spid="368" grpId="0"/>
      <p:bldP spid="36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6AB64-40C5-D4A9-1D37-18414B784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27000" indent="0" algn="l"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Importance of Data Science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8FA775-34F7-9AE9-FDA1-D30D5EF84C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842" y="502648"/>
            <a:ext cx="8520600" cy="3022750"/>
          </a:xfrm>
        </p:spPr>
        <p:txBody>
          <a:bodyPr/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+mn-lt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lvl="1" indent="0">
              <a:buNone/>
            </a:pPr>
            <a:endParaRPr lang="en-GB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+mn-lt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science drives decision-making across various industries.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There is a high demand for data scientists in today's job market.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Data is used everywhere to answer hard questions and make tough decisions:</a:t>
            </a:r>
          </a:p>
          <a:p>
            <a:pPr lvl="2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Science</a:t>
            </a:r>
          </a:p>
          <a:p>
            <a:pPr lvl="2">
              <a:lnSpc>
                <a:spcPct val="115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Medicine</a:t>
            </a:r>
          </a:p>
          <a:p>
            <a:pPr lvl="2">
              <a:lnSpc>
                <a:spcPct val="115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Engineering</a:t>
            </a:r>
          </a:p>
          <a:p>
            <a:pPr lvl="2">
              <a:lnSpc>
                <a:spcPct val="115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Sports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+mn-lt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lvl="1" indent="0">
              <a:buNone/>
            </a:pPr>
            <a:endParaRPr lang="en-GB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+mn-lt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27000" indent="0" algn="l">
              <a:buNone/>
            </a:pPr>
            <a:endParaRPr lang="en-GB" b="1" i="0" dirty="0">
              <a:solidFill>
                <a:srgbClr val="0070C0"/>
              </a:solidFill>
              <a:effectLst/>
              <a:latin typeface="+mn-lt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P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80E3F-910D-B8B6-B143-3CD00B17CB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5" name="Google Shape;245;p34">
            <a:extLst>
              <a:ext uri="{FF2B5EF4-FFF2-40B4-BE49-F238E27FC236}">
                <a16:creationId xmlns:a16="http://schemas.microsoft.com/office/drawing/2014/main" id="{E1711676-2782-3F96-4A82-DFC628A87E26}"/>
              </a:ext>
            </a:extLst>
          </p:cNvPr>
          <p:cNvSpPr txBox="1">
            <a:spLocks/>
          </p:cNvSpPr>
          <p:nvPr/>
        </p:nvSpPr>
        <p:spPr>
          <a:xfrm>
            <a:off x="693742" y="624077"/>
            <a:ext cx="7378800" cy="58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Bef>
                <a:spcPts val="0"/>
              </a:spcBef>
              <a:buFont typeface="Roboto Light"/>
              <a:buNone/>
            </a:pPr>
            <a:r>
              <a:rPr lang="en-GB" sz="2000" b="1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The world is complicated! Decisions are hard.</a:t>
            </a:r>
            <a:endParaRPr lang="en-GB" dirty="0">
              <a:solidFill>
                <a:schemeClr val="accent3"/>
              </a:solidFill>
            </a:endParaRPr>
          </a:p>
        </p:txBody>
      </p:sp>
      <p:sp>
        <p:nvSpPr>
          <p:cNvPr id="6" name="Google Shape;248;p34">
            <a:extLst>
              <a:ext uri="{FF2B5EF4-FFF2-40B4-BE49-F238E27FC236}">
                <a16:creationId xmlns:a16="http://schemas.microsoft.com/office/drawing/2014/main" id="{3D48CB62-22C9-492C-E0AE-5CC3342D99D8}"/>
              </a:ext>
            </a:extLst>
          </p:cNvPr>
          <p:cNvSpPr txBox="1">
            <a:spLocks/>
          </p:cNvSpPr>
          <p:nvPr/>
        </p:nvSpPr>
        <p:spPr>
          <a:xfrm>
            <a:off x="-48142" y="4291133"/>
            <a:ext cx="8520600" cy="18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>
              <a:spcBef>
                <a:spcPts val="0"/>
              </a:spcBef>
              <a:buFont typeface="Roboto Light"/>
              <a:buNone/>
            </a:pPr>
            <a:endParaRPr lang="en-GB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7" name="Google Shape;249;p34">
            <a:extLst>
              <a:ext uri="{FF2B5EF4-FFF2-40B4-BE49-F238E27FC236}">
                <a16:creationId xmlns:a16="http://schemas.microsoft.com/office/drawing/2014/main" id="{A49FEED9-1F84-9C2C-8113-FA68E0D59F31}"/>
              </a:ext>
            </a:extLst>
          </p:cNvPr>
          <p:cNvSpPr txBox="1">
            <a:spLocks/>
          </p:cNvSpPr>
          <p:nvPr/>
        </p:nvSpPr>
        <p:spPr>
          <a:xfrm>
            <a:off x="311700" y="3333083"/>
            <a:ext cx="8520600" cy="19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>
              <a:lnSpc>
                <a:spcPct val="115000"/>
              </a:lnSpc>
              <a:buFont typeface="Roboto Light"/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Claims about data come up in discussing almost any important issue:</a:t>
            </a:r>
          </a:p>
          <a:p>
            <a:pPr>
              <a:lnSpc>
                <a:spcPct val="115000"/>
              </a:lnSpc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Instead of ”</a:t>
            </a:r>
            <a:r>
              <a:rPr lang="en-GB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Alex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says," now it’s "the data says."</a:t>
            </a:r>
          </a:p>
          <a:p>
            <a:pPr>
              <a:lnSpc>
                <a:spcPct val="115000"/>
              </a:lnSpc>
              <a:spcBef>
                <a:spcPts val="0"/>
              </a:spcBef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It is usually not easy to tell what the data "says"</a:t>
            </a:r>
          </a:p>
          <a:p>
            <a:pPr>
              <a:lnSpc>
                <a:spcPct val="115000"/>
              </a:lnSpc>
              <a:spcBef>
                <a:spcPts val="0"/>
              </a:spcBef>
              <a:buClr>
                <a:schemeClr val="accent3"/>
              </a:buClr>
            </a:pPr>
            <a:r>
              <a:rPr lang="en-GB" b="1" dirty="0">
                <a:solidFill>
                  <a:srgbClr val="0070C0"/>
                </a:solidFill>
                <a:latin typeface="+mn-lt"/>
                <a:ea typeface="Roboto"/>
                <a:cs typeface="Roboto"/>
                <a:sym typeface="Roboto"/>
              </a:rPr>
              <a:t>Empower yourself</a:t>
            </a:r>
            <a:r>
              <a:rPr lang="en-GB" dirty="0">
                <a:solidFill>
                  <a:srgbClr val="0070C0"/>
                </a:solidFill>
                <a:latin typeface="+mn-lt"/>
              </a:rPr>
              <a:t>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to participate in the arguments that shape your life and your society</a:t>
            </a:r>
          </a:p>
        </p:txBody>
      </p:sp>
    </p:spTree>
    <p:extLst>
      <p:ext uri="{BB962C8B-B14F-4D97-AF65-F5344CB8AC3E}">
        <p14:creationId xmlns:p14="http://schemas.microsoft.com/office/powerpoint/2010/main" val="68799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Importance of Data Science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171" name="Google Shape;171;p26"/>
          <p:cNvSpPr txBox="1">
            <a:spLocks noGrp="1"/>
          </p:cNvSpPr>
          <p:nvPr>
            <p:ph type="body" idx="1"/>
          </p:nvPr>
        </p:nvSpPr>
        <p:spPr>
          <a:xfrm>
            <a:off x="107044" y="402201"/>
            <a:ext cx="8520600" cy="921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spcBef>
                <a:spcPts val="0"/>
              </a:spcBef>
              <a:buNone/>
            </a:pPr>
            <a:r>
              <a:rPr lang="en-GB" b="1" i="0" dirty="0">
                <a:solidFill>
                  <a:schemeClr val="bg2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Course Objectives: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2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Equip students with the </a:t>
            </a:r>
            <a:r>
              <a:rPr lang="en-GB" b="1" i="0" dirty="0">
                <a:solidFill>
                  <a:schemeClr val="bg2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skills</a:t>
            </a:r>
            <a:r>
              <a:rPr lang="en-GB" b="0" i="0" dirty="0">
                <a:solidFill>
                  <a:schemeClr val="bg2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 needed to extract valuable insights from data.</a:t>
            </a:r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1026" name="Picture 2" descr="Data Collection in 4 simple steps | by CrowdForce | MobileForms Series |  Medium">
            <a:extLst>
              <a:ext uri="{FF2B5EF4-FFF2-40B4-BE49-F238E27FC236}">
                <a16:creationId xmlns:a16="http://schemas.microsoft.com/office/drawing/2014/main" id="{1263C4E6-5560-70A6-7A87-351F2A199D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3" r="22581"/>
          <a:stretch/>
        </p:blipFill>
        <p:spPr bwMode="auto">
          <a:xfrm>
            <a:off x="791570" y="1995969"/>
            <a:ext cx="1200337" cy="132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e-processing: data cleaning and data integration steps. | Download  Scientific Diagram">
            <a:extLst>
              <a:ext uri="{FF2B5EF4-FFF2-40B4-BE49-F238E27FC236}">
                <a16:creationId xmlns:a16="http://schemas.microsoft.com/office/drawing/2014/main" id="{DF65C994-BB69-97AE-9D76-9739DA2477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47" t="3186" r="15512" b="65326"/>
          <a:stretch/>
        </p:blipFill>
        <p:spPr bwMode="auto">
          <a:xfrm>
            <a:off x="2233791" y="1548298"/>
            <a:ext cx="1931177" cy="682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Pre-processing: data cleaning and data integration steps. | Download  Scientific Diagram">
            <a:extLst>
              <a:ext uri="{FF2B5EF4-FFF2-40B4-BE49-F238E27FC236}">
                <a16:creationId xmlns:a16="http://schemas.microsoft.com/office/drawing/2014/main" id="{18B648AA-F37C-BED7-DC67-2EEFA82A6E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33" t="46465" r="14185" b="4083"/>
          <a:stretch/>
        </p:blipFill>
        <p:spPr bwMode="auto">
          <a:xfrm>
            <a:off x="2233791" y="2536428"/>
            <a:ext cx="1931177" cy="104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8EA6B7-4112-FEDD-CB5A-5C32044DA654}"/>
              </a:ext>
            </a:extLst>
          </p:cNvPr>
          <p:cNvSpPr txBox="1"/>
          <p:nvPr/>
        </p:nvSpPr>
        <p:spPr>
          <a:xfrm>
            <a:off x="690514" y="1663312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bg2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Collection</a:t>
            </a:r>
            <a:endParaRPr lang="en-PK" dirty="0">
              <a:solidFill>
                <a:schemeClr val="bg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255C7F-419C-9F3D-3CD5-02692D960700}"/>
              </a:ext>
            </a:extLst>
          </p:cNvPr>
          <p:cNvSpPr txBox="1"/>
          <p:nvPr/>
        </p:nvSpPr>
        <p:spPr>
          <a:xfrm>
            <a:off x="2320022" y="1229380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bg2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Cleaning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71557E-8E10-04C9-D253-E8FCBA314407}"/>
              </a:ext>
            </a:extLst>
          </p:cNvPr>
          <p:cNvSpPr txBox="1"/>
          <p:nvPr/>
        </p:nvSpPr>
        <p:spPr>
          <a:xfrm>
            <a:off x="2320022" y="2236051"/>
            <a:ext cx="1543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bg2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Data Integration</a:t>
            </a:r>
            <a:endParaRPr lang="en-PK" dirty="0">
              <a:solidFill>
                <a:schemeClr val="bg2"/>
              </a:solidFill>
            </a:endParaRPr>
          </a:p>
        </p:txBody>
      </p:sp>
      <p:pic>
        <p:nvPicPr>
          <p:cNvPr id="1032" name="Picture 8" descr="What is Exploratory Data Analysis? | by Prasad Patil | Towards Data Science">
            <a:extLst>
              <a:ext uri="{FF2B5EF4-FFF2-40B4-BE49-F238E27FC236}">
                <a16:creationId xmlns:a16="http://schemas.microsoft.com/office/drawing/2014/main" id="{328421B0-A0FD-DC72-82D6-FA40AB778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177" y="2026646"/>
            <a:ext cx="1754776" cy="1167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27DDBE4-D482-F66F-02CA-4DCDB935D239}"/>
              </a:ext>
            </a:extLst>
          </p:cNvPr>
          <p:cNvSpPr txBox="1"/>
          <p:nvPr/>
        </p:nvSpPr>
        <p:spPr>
          <a:xfrm>
            <a:off x="4406852" y="1616867"/>
            <a:ext cx="15432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2"/>
                </a:solidFill>
              </a:rPr>
              <a:t>Exploratory Data     Analysis</a:t>
            </a:r>
            <a:endParaRPr lang="en-PK" dirty="0">
              <a:solidFill>
                <a:schemeClr val="bg2"/>
              </a:solidFill>
            </a:endParaRPr>
          </a:p>
        </p:txBody>
      </p:sp>
      <p:pic>
        <p:nvPicPr>
          <p:cNvPr id="1034" name="Picture 10" descr="Machine Learning Consulting Services – ScienceSoft">
            <a:extLst>
              <a:ext uri="{FF2B5EF4-FFF2-40B4-BE49-F238E27FC236}">
                <a16:creationId xmlns:a16="http://schemas.microsoft.com/office/drawing/2014/main" id="{3D6B1726-A02D-0C69-F53E-E17332EE8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518" y="1969153"/>
            <a:ext cx="1771650" cy="114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171;p26">
            <a:extLst>
              <a:ext uri="{FF2B5EF4-FFF2-40B4-BE49-F238E27FC236}">
                <a16:creationId xmlns:a16="http://schemas.microsoft.com/office/drawing/2014/main" id="{5C339B5D-9CED-32A7-7844-A4AA93CD1BBB}"/>
              </a:ext>
            </a:extLst>
          </p:cNvPr>
          <p:cNvSpPr txBox="1">
            <a:spLocks/>
          </p:cNvSpPr>
          <p:nvPr/>
        </p:nvSpPr>
        <p:spPr>
          <a:xfrm>
            <a:off x="122842" y="3632071"/>
            <a:ext cx="8520600" cy="1372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○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■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2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Prepare them for real-world data science challenges.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2"/>
                </a:solidFill>
                <a:latin typeface="+mn-lt"/>
              </a:rPr>
              <a:t>E</a:t>
            </a:r>
            <a:r>
              <a:rPr lang="en-GB" b="0" i="0" dirty="0">
                <a:solidFill>
                  <a:schemeClr val="bg2"/>
                </a:solidFill>
                <a:effectLst/>
                <a:latin typeface="+mn-lt"/>
              </a:rPr>
              <a:t>ffectively communicate their findings to non-technical stakeholders</a:t>
            </a:r>
          </a:p>
          <a:p>
            <a:pPr marL="457200" lvl="1" indent="0"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Example: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Imagine you work for an e-commerce 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155FFA-FCFA-A082-4AB3-D3D7D0218D34}"/>
              </a:ext>
            </a:extLst>
          </p:cNvPr>
          <p:cNvSpPr txBox="1"/>
          <p:nvPr/>
        </p:nvSpPr>
        <p:spPr>
          <a:xfrm>
            <a:off x="6349704" y="1705718"/>
            <a:ext cx="17890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2"/>
                </a:solidFill>
              </a:rPr>
              <a:t>Machine Learning</a:t>
            </a:r>
            <a:endParaRPr lang="en-PK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3232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>
            <a:spLocks noGrp="1"/>
          </p:cNvSpPr>
          <p:nvPr>
            <p:ph type="title"/>
          </p:nvPr>
        </p:nvSpPr>
        <p:spPr>
          <a:xfrm>
            <a:off x="357188" y="198377"/>
            <a:ext cx="8429700" cy="624000"/>
          </a:xfrm>
          <a:prstGeom prst="rect">
            <a:avLst/>
          </a:prstGeom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lvl="0" indent="0" algn="ctr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400"/>
              <a:t>Recommendation Systems</a:t>
            </a:r>
            <a:endParaRPr sz="2400"/>
          </a:p>
        </p:txBody>
      </p:sp>
      <p:sp>
        <p:nvSpPr>
          <p:cNvPr id="198" name="Google Shape;198;p29"/>
          <p:cNvSpPr txBox="1">
            <a:spLocks noGrp="1"/>
          </p:cNvSpPr>
          <p:nvPr>
            <p:ph type="sldNum" idx="12"/>
          </p:nvPr>
        </p:nvSpPr>
        <p:spPr>
          <a:xfrm>
            <a:off x="4491037" y="4881563"/>
            <a:ext cx="157200" cy="190500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C4946"/>
              </a:buClr>
              <a:buSzPts val="900"/>
              <a:buFont typeface="Palatino"/>
              <a:buNone/>
            </a:pPr>
            <a:fld id="{00000000-1234-1234-1234-123412341234}" type="slidenum">
              <a:rPr lang="en" sz="900">
                <a:solidFill>
                  <a:srgbClr val="4C4946"/>
                </a:solidFill>
                <a:latin typeface="Palatino"/>
                <a:ea typeface="Palatino"/>
                <a:cs typeface="Palatino"/>
                <a:sym typeface="Palatino"/>
              </a:rPr>
              <a:t>18</a:t>
            </a:fld>
            <a:endParaRPr/>
          </a:p>
        </p:txBody>
      </p:sp>
      <p:pic>
        <p:nvPicPr>
          <p:cNvPr id="199" name="Google Shape;19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74776"/>
            <a:ext cx="3998925" cy="249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7500" y="2343752"/>
            <a:ext cx="4687876" cy="248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51392" y="1448150"/>
            <a:ext cx="2220076" cy="67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12150" y="3748900"/>
            <a:ext cx="1079425" cy="107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>
            <a:spLocks noGrp="1"/>
          </p:cNvSpPr>
          <p:nvPr>
            <p:ph type="title"/>
          </p:nvPr>
        </p:nvSpPr>
        <p:spPr>
          <a:xfrm>
            <a:off x="357188" y="198377"/>
            <a:ext cx="8429700" cy="624000"/>
          </a:xfrm>
          <a:prstGeom prst="rect">
            <a:avLst/>
          </a:prstGeom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First Image of a Black Hole</a:t>
            </a:r>
            <a:endParaRPr dirty="0"/>
          </a:p>
        </p:txBody>
      </p:sp>
      <p:pic>
        <p:nvPicPr>
          <p:cNvPr id="233" name="Google Shape;233;p32"/>
          <p:cNvPicPr preferRelativeResize="0"/>
          <p:nvPr/>
        </p:nvPicPr>
        <p:blipFill rotWithShape="1">
          <a:blip r:embed="rId3">
            <a:alphaModFix/>
          </a:blip>
          <a:srcRect l="26322" t="20959" r="12391" b="21139"/>
          <a:stretch/>
        </p:blipFill>
        <p:spPr>
          <a:xfrm>
            <a:off x="357200" y="1069888"/>
            <a:ext cx="4239273" cy="30037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34" name="Google Shape;234;p32"/>
          <p:cNvPicPr preferRelativeResize="0"/>
          <p:nvPr/>
        </p:nvPicPr>
        <p:blipFill rotWithShape="1">
          <a:blip r:embed="rId4">
            <a:alphaModFix/>
          </a:blip>
          <a:srcRect l="20240" t="28109" r="16468" b="16182"/>
          <a:stretch/>
        </p:blipFill>
        <p:spPr>
          <a:xfrm>
            <a:off x="4844025" y="2122950"/>
            <a:ext cx="4175252" cy="275619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Intro – Sana Jabbar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171" name="Google Shape;171;p26"/>
          <p:cNvSpPr txBox="1">
            <a:spLocks noGrp="1"/>
          </p:cNvSpPr>
          <p:nvPr>
            <p:ph type="body" idx="1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BS Telecommunication Engineering @ FAST, Islamabad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MS Electrical Engineering @ FAST, Lahore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Since 2018 @ </a:t>
            </a:r>
            <a:r>
              <a:rPr lang="en" dirty="0" err="1"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Lums</a:t>
            </a:r>
            <a:r>
              <a:rPr lang="en" dirty="0"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, Research Associate in </a:t>
            </a:r>
            <a:r>
              <a:rPr lang="en" dirty="0">
                <a:solidFill>
                  <a:srgbClr val="0070C0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Computer Vision and Graphics Lab, </a:t>
            </a:r>
            <a:r>
              <a:rPr lang="en" dirty="0"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formerly </a:t>
            </a:r>
            <a:r>
              <a:rPr lang="en" dirty="0">
                <a:solidFill>
                  <a:schemeClr val="tx1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in</a:t>
            </a:r>
            <a:r>
              <a:rPr lang="en" dirty="0">
                <a:solidFill>
                  <a:srgbClr val="0070C0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 Clinical and Translational Lab</a:t>
            </a:r>
            <a:endParaRPr u="sng" dirty="0">
              <a:solidFill>
                <a:srgbClr val="0070C0"/>
              </a:solidFill>
              <a:latin typeface="+mn-lt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Background: </a:t>
            </a:r>
            <a:r>
              <a:rPr lang="en-GB" dirty="0">
                <a:solidFill>
                  <a:schemeClr val="accent3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GB" dirty="0">
                <a:solidFill>
                  <a:srgbClr val="0070C0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PhD Remote Sensing,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dirty="0">
                <a:solidFill>
                  <a:srgbClr val="0070C0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Research interests</a:t>
            </a: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dirty="0"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Interactive computational tools for earth observation and medicine.</a:t>
            </a: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Applications in Remote Sensing for Taxation Automation.</a:t>
            </a:r>
            <a:endParaRPr dirty="0">
              <a:latin typeface="+mn-lt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2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 Venn Diagram</a:t>
            </a:r>
            <a:endParaRPr/>
          </a:p>
        </p:txBody>
      </p:sp>
      <p:pic>
        <p:nvPicPr>
          <p:cNvPr id="314" name="Google Shape;31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8637" y="1152475"/>
            <a:ext cx="3766726" cy="3595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2"/>
          <p:cNvSpPr txBox="1"/>
          <p:nvPr/>
        </p:nvSpPr>
        <p:spPr>
          <a:xfrm>
            <a:off x="359100" y="4620125"/>
            <a:ext cx="2574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 Light"/>
                <a:ea typeface="Roboto Light"/>
                <a:cs typeface="Roboto Light"/>
                <a:sym typeface="Roboto Light"/>
              </a:rPr>
              <a:t>by Drew Conway in 2010</a:t>
            </a:r>
            <a:endParaRPr dirty="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6" name="Google Shape;316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12747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297" y="500730"/>
            <a:ext cx="8234161" cy="4297813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5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Importance of Data Science</a:t>
            </a:r>
            <a:endParaRPr b="1" dirty="0">
              <a:latin typeface="+mj-lt"/>
            </a:endParaRPr>
          </a:p>
        </p:txBody>
      </p:sp>
      <p:sp>
        <p:nvSpPr>
          <p:cNvPr id="256" name="Google Shape;256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257" name="Google Shape;257;p35"/>
          <p:cNvSpPr txBox="1"/>
          <p:nvPr/>
        </p:nvSpPr>
        <p:spPr>
          <a:xfrm>
            <a:off x="135925" y="4664250"/>
            <a:ext cx="19242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Light"/>
                <a:ea typeface="Roboto Light"/>
                <a:cs typeface="Roboto Light"/>
                <a:sym typeface="Roboto Light"/>
              </a:rPr>
              <a:t>From Joey Gonzalez.</a:t>
            </a:r>
          </a:p>
        </p:txBody>
      </p:sp>
      <p:sp>
        <p:nvSpPr>
          <p:cNvPr id="258" name="Google Shape;258;p35"/>
          <p:cNvSpPr txBox="1"/>
          <p:nvPr/>
        </p:nvSpPr>
        <p:spPr>
          <a:xfrm>
            <a:off x="1622050" y="1245700"/>
            <a:ext cx="901200" cy="424200"/>
          </a:xfrm>
          <a:prstGeom prst="rect">
            <a:avLst/>
          </a:prstGeom>
          <a:solidFill>
            <a:srgbClr val="FFF2CC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oboto"/>
                <a:ea typeface="Roboto"/>
                <a:cs typeface="Roboto"/>
                <a:sym typeface="Roboto"/>
              </a:rPr>
              <a:t>AI…?</a:t>
            </a:r>
            <a:endParaRPr sz="24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AF9552-11B9-179D-8D79-B893C67181FC}"/>
              </a:ext>
            </a:extLst>
          </p:cNvPr>
          <p:cNvSpPr txBox="1"/>
          <p:nvPr/>
        </p:nvSpPr>
        <p:spPr>
          <a:xfrm>
            <a:off x="4572000" y="4860017"/>
            <a:ext cx="500107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 dirty="0">
                <a:solidFill>
                  <a:schemeClr val="hlink"/>
                </a:solidFill>
                <a:hlinkClick r:id="rId4"/>
              </a:rPr>
              <a:t>https://en.wikipedia.org/wiki/AlphaGo_versus_Lee_Sedol</a:t>
            </a:r>
            <a:endParaRPr lang="en-GB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7"/>
          <p:cNvSpPr txBox="1">
            <a:spLocks noGrp="1"/>
          </p:cNvSpPr>
          <p:nvPr>
            <p:ph type="body" idx="1"/>
          </p:nvPr>
        </p:nvSpPr>
        <p:spPr>
          <a:xfrm>
            <a:off x="107050" y="402200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Knowledge is empowering.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Data science offers </a:t>
            </a:r>
            <a:r>
              <a:rPr lang="en" b="1" dirty="0">
                <a:solidFill>
                  <a:schemeClr val="accent3"/>
                </a:solidFill>
                <a:latin typeface="+mn-lt"/>
                <a:ea typeface="Roboto"/>
                <a:cs typeface="Roboto"/>
                <a:sym typeface="Roboto"/>
              </a:rPr>
              <a:t>immense potential </a:t>
            </a:r>
            <a:r>
              <a:rPr lang="en" dirty="0">
                <a:latin typeface="+mn-lt"/>
              </a:rPr>
              <a:t>to address challenging problems facing society.</a:t>
            </a:r>
            <a:endParaRPr dirty="0">
              <a:latin typeface="+mn-lt"/>
            </a:endParaRPr>
          </a:p>
        </p:txBody>
      </p:sp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Data!</a:t>
            </a:r>
            <a:endParaRPr b="1" dirty="0">
              <a:latin typeface="+mj-lt"/>
            </a:endParaRPr>
          </a:p>
        </p:txBody>
      </p:sp>
      <p:sp>
        <p:nvSpPr>
          <p:cNvPr id="274" name="Google Shape;274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275" name="Google Shape;275;p37"/>
          <p:cNvSpPr txBox="1"/>
          <p:nvPr/>
        </p:nvSpPr>
        <p:spPr>
          <a:xfrm>
            <a:off x="106812" y="2102216"/>
            <a:ext cx="8565900" cy="2185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+mn-lt"/>
                <a:ea typeface="Roboto Light"/>
                <a:cs typeface="Roboto Light"/>
                <a:sym typeface="Roboto Light"/>
              </a:rPr>
              <a:t>The future is in your hands, and I believe:</a:t>
            </a:r>
            <a:endParaRPr sz="1600" dirty="0">
              <a:solidFill>
                <a:schemeClr val="dk1"/>
              </a:solidFill>
              <a:latin typeface="+mn-l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+mn-lt"/>
              <a:ea typeface="Roboto Light"/>
              <a:cs typeface="Roboto Light"/>
              <a:sym typeface="Roboto Light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4"/>
                </a:solidFill>
                <a:latin typeface="+mn-lt"/>
                <a:ea typeface="Roboto"/>
                <a:cs typeface="Roboto"/>
                <a:sym typeface="Roboto"/>
              </a:rPr>
              <a:t>You will use your knowledge for good.</a:t>
            </a:r>
            <a:endParaRPr sz="2000" b="1" dirty="0">
              <a:solidFill>
                <a:schemeClr val="accent4"/>
              </a:solidFill>
              <a:latin typeface="+mn-lt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+mn-lt"/>
              <a:ea typeface="Roboto Light"/>
              <a:cs typeface="Roboto Light"/>
              <a:sym typeface="Roboto Light"/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+mn-lt"/>
                <a:ea typeface="Roboto Light"/>
                <a:cs typeface="Roboto Light"/>
                <a:sym typeface="Roboto Light"/>
              </a:rPr>
              <a:t>…I am thrilled to teach Data Science :-) </a:t>
            </a:r>
            <a:endParaRPr sz="1600" dirty="0">
              <a:solidFill>
                <a:schemeClr val="dk1"/>
              </a:solidFill>
              <a:latin typeface="+mn-l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Importance of Data Science</a:t>
            </a:r>
            <a:endParaRPr b="1" dirty="0">
              <a:latin typeface="+mj-lt"/>
            </a:endParaRPr>
          </a:p>
        </p:txBody>
      </p:sp>
      <p:sp>
        <p:nvSpPr>
          <p:cNvPr id="281" name="Google Shape;281;p38"/>
          <p:cNvSpPr txBox="1">
            <a:spLocks noGrp="1"/>
          </p:cNvSpPr>
          <p:nvPr>
            <p:ph type="body" idx="1"/>
          </p:nvPr>
        </p:nvSpPr>
        <p:spPr>
          <a:xfrm>
            <a:off x="107050" y="1034900"/>
            <a:ext cx="8520600" cy="27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Data science is a fundamentally human-centered field that facilitates decision-making by quantitatively balancing tradeoffs.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To quantify things</a:t>
            </a:r>
            <a:r>
              <a:rPr lang="en" dirty="0">
                <a:solidFill>
                  <a:schemeClr val="accent3"/>
                </a:solidFill>
                <a:latin typeface="+mn-lt"/>
              </a:rPr>
              <a:t> </a:t>
            </a:r>
            <a:r>
              <a:rPr lang="en" dirty="0">
                <a:solidFill>
                  <a:schemeClr val="accent3"/>
                </a:solidFill>
                <a:latin typeface="+mn-lt"/>
                <a:ea typeface="Roboto"/>
                <a:cs typeface="Roboto"/>
                <a:sym typeface="Roboto"/>
              </a:rPr>
              <a:t>reliably</a:t>
            </a:r>
            <a:r>
              <a:rPr lang="en" dirty="0">
                <a:solidFill>
                  <a:schemeClr val="accent3"/>
                </a:solidFill>
                <a:latin typeface="+mn-lt"/>
              </a:rPr>
              <a:t> </a:t>
            </a:r>
            <a:r>
              <a:rPr lang="en" dirty="0">
                <a:latin typeface="+mn-lt"/>
              </a:rPr>
              <a:t>we must:</a:t>
            </a:r>
            <a:endParaRPr dirty="0"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solidFill>
                  <a:schemeClr val="accent3"/>
                </a:solidFill>
                <a:latin typeface="+mn-lt"/>
              </a:rPr>
              <a:t>Find</a:t>
            </a:r>
            <a:r>
              <a:rPr lang="en" dirty="0">
                <a:latin typeface="+mn-lt"/>
              </a:rPr>
              <a:t> relevant data;</a:t>
            </a:r>
            <a:endParaRPr dirty="0"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latin typeface="+mn-lt"/>
              </a:rPr>
              <a:t>Recognize its </a:t>
            </a:r>
            <a:r>
              <a:rPr lang="en" dirty="0">
                <a:solidFill>
                  <a:schemeClr val="accent3"/>
                </a:solidFill>
                <a:latin typeface="+mn-lt"/>
              </a:rPr>
              <a:t>limitations</a:t>
            </a:r>
            <a:r>
              <a:rPr lang="en" dirty="0">
                <a:latin typeface="+mn-lt"/>
              </a:rPr>
              <a:t>;</a:t>
            </a:r>
            <a:endParaRPr dirty="0"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latin typeface="+mn-lt"/>
              </a:rPr>
              <a:t>Ask the right </a:t>
            </a:r>
            <a:r>
              <a:rPr lang="en" dirty="0">
                <a:solidFill>
                  <a:schemeClr val="accent3"/>
                </a:solidFill>
                <a:latin typeface="+mn-lt"/>
              </a:rPr>
              <a:t>questions</a:t>
            </a:r>
            <a:r>
              <a:rPr lang="en" dirty="0">
                <a:latin typeface="+mn-lt"/>
              </a:rPr>
              <a:t>;</a:t>
            </a:r>
            <a:endParaRPr dirty="0"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latin typeface="+mn-lt"/>
              </a:rPr>
              <a:t>Make reasonable </a:t>
            </a:r>
            <a:r>
              <a:rPr lang="en" dirty="0">
                <a:solidFill>
                  <a:schemeClr val="accent3"/>
                </a:solidFill>
                <a:latin typeface="+mn-lt"/>
              </a:rPr>
              <a:t>assumptions</a:t>
            </a:r>
            <a:r>
              <a:rPr lang="en" dirty="0">
                <a:latin typeface="+mn-lt"/>
              </a:rPr>
              <a:t>;</a:t>
            </a:r>
            <a:endParaRPr dirty="0"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Conduct an appropriate </a:t>
            </a:r>
            <a:r>
              <a:rPr lang="en" dirty="0">
                <a:solidFill>
                  <a:schemeClr val="accent3"/>
                </a:solidFill>
                <a:latin typeface="+mn-lt"/>
              </a:rPr>
              <a:t>analysis</a:t>
            </a:r>
            <a:r>
              <a:rPr lang="en" dirty="0">
                <a:latin typeface="+mn-lt"/>
              </a:rPr>
              <a:t>; 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and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solidFill>
                  <a:schemeClr val="accent3"/>
                </a:solidFill>
                <a:latin typeface="+mn-lt"/>
              </a:rPr>
              <a:t>Synthesize and explain</a:t>
            </a:r>
            <a:r>
              <a:rPr lang="en" dirty="0">
                <a:latin typeface="+mn-lt"/>
              </a:rPr>
              <a:t> 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our insights.</a:t>
            </a:r>
            <a:br>
              <a:rPr lang="en" dirty="0"/>
            </a:br>
            <a:endParaRPr dirty="0">
              <a:latin typeface="+mn-l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Apply</a:t>
            </a:r>
            <a:r>
              <a:rPr lang="en" dirty="0">
                <a:latin typeface="+mn-lt"/>
                <a:ea typeface="Roboto"/>
                <a:cs typeface="Roboto"/>
                <a:sym typeface="Roboto"/>
              </a:rPr>
              <a:t> </a:t>
            </a:r>
            <a:r>
              <a:rPr lang="en" dirty="0">
                <a:solidFill>
                  <a:schemeClr val="accent3"/>
                </a:solidFill>
                <a:latin typeface="+mn-lt"/>
                <a:ea typeface="Roboto"/>
                <a:cs typeface="Roboto"/>
                <a:sym typeface="Roboto"/>
              </a:rPr>
              <a:t>critical thinking and skepticism</a:t>
            </a:r>
            <a:r>
              <a:rPr lang="en" dirty="0">
                <a:latin typeface="+mn-lt"/>
              </a:rPr>
              <a:t> 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at every step</a:t>
            </a:r>
            <a:br>
              <a:rPr lang="en" dirty="0">
                <a:latin typeface="+mn-lt"/>
              </a:rPr>
            </a:b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Consider how our decisions </a:t>
            </a:r>
            <a:r>
              <a:rPr lang="en" dirty="0">
                <a:solidFill>
                  <a:schemeClr val="accent3"/>
                </a:solidFill>
                <a:latin typeface="+mn-lt"/>
                <a:ea typeface="Roboto"/>
                <a:cs typeface="Roboto"/>
                <a:sym typeface="Roboto"/>
              </a:rPr>
              <a:t>affect others</a:t>
            </a:r>
            <a:r>
              <a:rPr lang="en" dirty="0">
                <a:latin typeface="+mn-lt"/>
              </a:rPr>
              <a:t>.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Google Shape;282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83" name="Google Shape;283;p38"/>
          <p:cNvSpPr txBox="1">
            <a:spLocks noGrp="1"/>
          </p:cNvSpPr>
          <p:nvPr>
            <p:ph type="body" idx="1"/>
          </p:nvPr>
        </p:nvSpPr>
        <p:spPr>
          <a:xfrm>
            <a:off x="807225" y="531175"/>
            <a:ext cx="7378800" cy="580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3"/>
                </a:solidFill>
                <a:latin typeface="+mj-lt"/>
                <a:ea typeface="Roboto"/>
                <a:cs typeface="Roboto"/>
                <a:sym typeface="Roboto"/>
              </a:rPr>
              <a:t>The world is complicated! Decisions are hard.</a:t>
            </a:r>
            <a:endParaRPr dirty="0">
              <a:solidFill>
                <a:schemeClr val="accent3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Importance of Data Science</a:t>
            </a:r>
            <a:endParaRPr b="1" dirty="0">
              <a:latin typeface="+mj-lt"/>
            </a:endParaRPr>
          </a:p>
        </p:txBody>
      </p:sp>
      <p:sp>
        <p:nvSpPr>
          <p:cNvPr id="281" name="Google Shape;281;p38"/>
          <p:cNvSpPr txBox="1">
            <a:spLocks noGrp="1"/>
          </p:cNvSpPr>
          <p:nvPr>
            <p:ph type="body" idx="1"/>
          </p:nvPr>
        </p:nvSpPr>
        <p:spPr>
          <a:xfrm>
            <a:off x="107050" y="1034900"/>
            <a:ext cx="8520600" cy="27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Data science is a fundamentally human-centered field that facilitates decision-making by quantitatively balancing tradeoffs. 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To quantify things </a:t>
            </a: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Roboto"/>
                <a:cs typeface="Roboto"/>
                <a:sym typeface="Roboto"/>
              </a:rPr>
              <a:t>reliably</a:t>
            </a: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we must:</a:t>
            </a:r>
            <a:endParaRPr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Find relevant data;</a:t>
            </a:r>
            <a:endParaRPr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Recognize its limitations;</a:t>
            </a:r>
            <a:endParaRPr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Ask the right questions;</a:t>
            </a:r>
            <a:endParaRPr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Make reasonable assumptions;</a:t>
            </a:r>
            <a:endParaRPr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Conduct an appropriate analysis; and</a:t>
            </a:r>
            <a:endParaRPr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Synthesize and explain our insights.</a:t>
            </a:r>
            <a:b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Apply</a:t>
            </a: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Roboto"/>
                <a:cs typeface="Roboto"/>
                <a:sym typeface="Roboto"/>
              </a:rPr>
              <a:t> critical thinking and skepticism</a:t>
            </a: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at every step</a:t>
            </a:r>
            <a:b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</a:br>
            <a:endParaRPr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Consider how our decisions </a:t>
            </a: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Roboto"/>
                <a:cs typeface="Roboto"/>
                <a:sym typeface="Roboto"/>
              </a:rPr>
              <a:t>affect others</a:t>
            </a: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.</a:t>
            </a:r>
            <a:endParaRPr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Google Shape;282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83" name="Google Shape;283;p38"/>
          <p:cNvSpPr txBox="1">
            <a:spLocks noGrp="1"/>
          </p:cNvSpPr>
          <p:nvPr>
            <p:ph type="body" idx="1"/>
          </p:nvPr>
        </p:nvSpPr>
        <p:spPr>
          <a:xfrm>
            <a:off x="807225" y="531175"/>
            <a:ext cx="7378800" cy="580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3"/>
                </a:solidFill>
                <a:latin typeface="+mj-lt"/>
                <a:ea typeface="Roboto"/>
                <a:cs typeface="Roboto"/>
                <a:sym typeface="Roboto"/>
              </a:rPr>
              <a:t>The world is complicated! Decisions are hard.</a:t>
            </a:r>
            <a:endParaRPr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2" name="Google Shape;291;p39">
            <a:extLst>
              <a:ext uri="{FF2B5EF4-FFF2-40B4-BE49-F238E27FC236}">
                <a16:creationId xmlns:a16="http://schemas.microsoft.com/office/drawing/2014/main" id="{B3962DA2-2A33-A523-1580-8D51766887EC}"/>
              </a:ext>
            </a:extLst>
          </p:cNvPr>
          <p:cNvSpPr/>
          <p:nvPr/>
        </p:nvSpPr>
        <p:spPr>
          <a:xfrm>
            <a:off x="5387258" y="1878584"/>
            <a:ext cx="3085200" cy="186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After this course, you should be able to take data and produce useful insights on the world’s most challenging and ambiguous problems.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310460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3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Importance of Data Science</a:t>
            </a:r>
            <a:endParaRPr dirty="0"/>
          </a:p>
        </p:txBody>
      </p:sp>
      <p:sp>
        <p:nvSpPr>
          <p:cNvPr id="322" name="Google Shape;32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323" name="Google Shape;32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571600"/>
            <a:ext cx="5408323" cy="4370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43"/>
          <p:cNvSpPr txBox="1">
            <a:spLocks noGrp="1"/>
          </p:cNvSpPr>
          <p:nvPr>
            <p:ph type="body" idx="1"/>
          </p:nvPr>
        </p:nvSpPr>
        <p:spPr>
          <a:xfrm>
            <a:off x="5820750" y="3635450"/>
            <a:ext cx="2961300" cy="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 major tasks that data scientists say they work on regularly.		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Based on the results of the </a:t>
            </a:r>
            <a:r>
              <a:rPr lang="en" sz="1200" u="sng" dirty="0">
                <a:solidFill>
                  <a:schemeClr val="hlink"/>
                </a:solidFill>
                <a:hlinkClick r:id="rId4"/>
              </a:rPr>
              <a:t>2016 Data Science Salary Survey</a:t>
            </a:r>
            <a:r>
              <a:rPr lang="en" sz="1200" dirty="0"/>
              <a:t>.</a:t>
            </a:r>
            <a:endParaRPr sz="12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3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Importance of Data Science</a:t>
            </a:r>
            <a:endParaRPr dirty="0"/>
          </a:p>
        </p:txBody>
      </p:sp>
      <p:sp>
        <p:nvSpPr>
          <p:cNvPr id="322" name="Google Shape;32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pic>
        <p:nvPicPr>
          <p:cNvPr id="323" name="Google Shape;32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571600"/>
            <a:ext cx="5408323" cy="4370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43"/>
          <p:cNvSpPr txBox="1">
            <a:spLocks noGrp="1"/>
          </p:cNvSpPr>
          <p:nvPr>
            <p:ph type="body" idx="1"/>
          </p:nvPr>
        </p:nvSpPr>
        <p:spPr>
          <a:xfrm>
            <a:off x="5820750" y="3635450"/>
            <a:ext cx="2961300" cy="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 major tasks that data scientists say they work on regularly.		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Based on the results of the </a:t>
            </a:r>
            <a:r>
              <a:rPr lang="en" sz="1200" u="sng" dirty="0">
                <a:solidFill>
                  <a:schemeClr val="hlink"/>
                </a:solidFill>
                <a:hlinkClick r:id="rId4"/>
              </a:rPr>
              <a:t>2016 Data Science Salary Survey</a:t>
            </a:r>
            <a:r>
              <a:rPr lang="en" sz="1200" dirty="0"/>
              <a:t>.</a:t>
            </a:r>
            <a:endParaRPr sz="1200" dirty="0"/>
          </a:p>
        </p:txBody>
      </p:sp>
      <p:grpSp>
        <p:nvGrpSpPr>
          <p:cNvPr id="325" name="Google Shape;325;p43"/>
          <p:cNvGrpSpPr/>
          <p:nvPr/>
        </p:nvGrpSpPr>
        <p:grpSpPr>
          <a:xfrm>
            <a:off x="694875" y="2648525"/>
            <a:ext cx="2065775" cy="2014700"/>
            <a:chOff x="694875" y="2648525"/>
            <a:chExt cx="2065775" cy="2014700"/>
          </a:xfrm>
        </p:grpSpPr>
        <p:sp>
          <p:nvSpPr>
            <p:cNvPr id="326" name="Google Shape;326;p43"/>
            <p:cNvSpPr/>
            <p:nvPr/>
          </p:nvSpPr>
          <p:spPr>
            <a:xfrm>
              <a:off x="694875" y="2648525"/>
              <a:ext cx="1329300" cy="5136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" name="Google Shape;327;p43"/>
            <p:cNvSpPr/>
            <p:nvPr/>
          </p:nvSpPr>
          <p:spPr>
            <a:xfrm>
              <a:off x="1431350" y="4149625"/>
              <a:ext cx="1329300" cy="513600"/>
            </a:xfrm>
            <a:prstGeom prst="rect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" name="Google Shape;326;p43">
            <a:extLst>
              <a:ext uri="{FF2B5EF4-FFF2-40B4-BE49-F238E27FC236}">
                <a16:creationId xmlns:a16="http://schemas.microsoft.com/office/drawing/2014/main" id="{752209B2-5E4D-D166-3D89-3FF67BFC5904}"/>
              </a:ext>
            </a:extLst>
          </p:cNvPr>
          <p:cNvSpPr/>
          <p:nvPr/>
        </p:nvSpPr>
        <p:spPr>
          <a:xfrm>
            <a:off x="853100" y="3162125"/>
            <a:ext cx="1329300" cy="513600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" name="Google Shape;326;p43">
            <a:extLst>
              <a:ext uri="{FF2B5EF4-FFF2-40B4-BE49-F238E27FC236}">
                <a16:creationId xmlns:a16="http://schemas.microsoft.com/office/drawing/2014/main" id="{E1AEEC3E-A375-3B8A-D232-E3B801FF3F24}"/>
              </a:ext>
            </a:extLst>
          </p:cNvPr>
          <p:cNvSpPr/>
          <p:nvPr/>
        </p:nvSpPr>
        <p:spPr>
          <a:xfrm>
            <a:off x="1078049" y="3675725"/>
            <a:ext cx="1329300" cy="513600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783916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4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Data Science Requires Engineering and Scientific Insight</a:t>
            </a:r>
            <a:endParaRPr b="1" dirty="0">
              <a:latin typeface="+mj-lt"/>
            </a:endParaRPr>
          </a:p>
        </p:txBody>
      </p:sp>
      <p:sp>
        <p:nvSpPr>
          <p:cNvPr id="333" name="Google Shape;333;p44"/>
          <p:cNvSpPr txBox="1">
            <a:spLocks noGrp="1"/>
          </p:cNvSpPr>
          <p:nvPr>
            <p:ph type="body" idx="1"/>
          </p:nvPr>
        </p:nvSpPr>
        <p:spPr>
          <a:xfrm>
            <a:off x="107050" y="402200"/>
            <a:ext cx="8520600" cy="41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  <a:latin typeface="+mn-lt"/>
                <a:ea typeface="Roboto"/>
                <a:cs typeface="Roboto"/>
                <a:sym typeface="Roboto"/>
              </a:rPr>
              <a:t>Good data analysis is not</a:t>
            </a:r>
            <a:r>
              <a:rPr lang="en" b="1" dirty="0">
                <a:latin typeface="+mn-lt"/>
                <a:ea typeface="Roboto"/>
                <a:cs typeface="Roboto"/>
                <a:sym typeface="Roboto"/>
              </a:rPr>
              <a:t>:</a:t>
            </a:r>
            <a:endParaRPr b="1" dirty="0">
              <a:latin typeface="+mn-lt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The simple application of a statistics recipe.</a:t>
            </a:r>
            <a:endParaRPr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Simple application of statistical software.</a:t>
            </a:r>
            <a:endParaRPr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There are many </a:t>
            </a:r>
            <a:r>
              <a:rPr lang="en" b="1" dirty="0">
                <a:latin typeface="+mn-lt"/>
                <a:ea typeface="Roboto"/>
                <a:cs typeface="Roboto"/>
                <a:sym typeface="Roboto"/>
              </a:rPr>
              <a:t>tools</a:t>
            </a:r>
            <a:r>
              <a:rPr lang="en" dirty="0">
                <a:latin typeface="+mn-lt"/>
              </a:rPr>
              <a:t> out there for data science, but they are merely tools.</a:t>
            </a:r>
            <a:endParaRPr dirty="0">
              <a:latin typeface="+mn-lt"/>
            </a:endParaRP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●"/>
            </a:pPr>
            <a:r>
              <a:rPr lang="en" b="1" dirty="0">
                <a:solidFill>
                  <a:schemeClr val="accent3"/>
                </a:solidFill>
                <a:latin typeface="+mn-lt"/>
                <a:ea typeface="Roboto"/>
                <a:cs typeface="Roboto"/>
                <a:sym typeface="Roboto"/>
              </a:rPr>
              <a:t>They don’t do any of the important thinking!</a:t>
            </a:r>
            <a:endParaRPr dirty="0">
              <a:solidFill>
                <a:schemeClr val="accent3"/>
              </a:solidFill>
              <a:latin typeface="+mn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 dirty="0">
                <a:latin typeface="+mn-lt"/>
              </a:rPr>
              <a:t>“The purpose of computing is insight, not numbers.” </a:t>
            </a:r>
            <a:endParaRPr sz="1900" dirty="0">
              <a:latin typeface="+mn-lt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+mn-lt"/>
              </a:rPr>
              <a:t>R. Hamming. </a:t>
            </a:r>
            <a:r>
              <a:rPr lang="en" sz="1800" i="1" dirty="0">
                <a:latin typeface="+mn-lt"/>
              </a:rPr>
              <a:t>Numerical Methods for Scientists and Engineers (1962).</a:t>
            </a:r>
            <a:endParaRPr sz="1800" i="1" dirty="0">
              <a:latin typeface="+mn-lt"/>
            </a:endParaRPr>
          </a:p>
        </p:txBody>
      </p:sp>
      <p:pic>
        <p:nvPicPr>
          <p:cNvPr id="334" name="Google Shape;3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8775" y="517017"/>
            <a:ext cx="3228875" cy="1521812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5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Example Questions in Data Science</a:t>
            </a:r>
            <a:endParaRPr b="1" dirty="0">
              <a:latin typeface="+mj-lt"/>
            </a:endParaRPr>
          </a:p>
        </p:txBody>
      </p:sp>
      <p:sp>
        <p:nvSpPr>
          <p:cNvPr id="341" name="Google Shape;341;p45"/>
          <p:cNvSpPr txBox="1">
            <a:spLocks noGrp="1"/>
          </p:cNvSpPr>
          <p:nvPr>
            <p:ph type="body" idx="1"/>
          </p:nvPr>
        </p:nvSpPr>
        <p:spPr>
          <a:xfrm>
            <a:off x="107044" y="494307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Some (broad) questions we might try to answer with data science:</a:t>
            </a:r>
            <a:endParaRPr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What show should we recommend to our users to watch?</a:t>
            </a:r>
            <a:endParaRPr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In which markets should we focus our advertising campaign?</a:t>
            </a:r>
            <a:endParaRPr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Should I send my kids to daycare?</a:t>
            </a:r>
            <a:endParaRPr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Is the world getting better or worse?</a:t>
            </a:r>
            <a:endParaRPr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What areas of the world are at higher risk for climate change impact in 10 years? 20?</a:t>
            </a:r>
            <a:endParaRPr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What should we eat to avoid dying early of heart disease?</a:t>
            </a:r>
            <a:endParaRPr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Do immigrants from poor countries have a positive or negative impact on the economy?</a:t>
            </a: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W</a:t>
            </a:r>
            <a:r>
              <a:rPr lang="en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hich</a:t>
            </a: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university will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b</a:t>
            </a: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e the most appropriate for Data science engineering?</a:t>
            </a:r>
            <a:endParaRPr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342" name="Google Shape;342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bg2"/>
                </a:solidFill>
                <a:latin typeface="+mn-lt"/>
                <a:ea typeface="Roboto"/>
                <a:cs typeface="Roboto"/>
                <a:sym typeface="Roboto"/>
              </a:rPr>
              <a:t>Intros</a:t>
            </a: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bg2"/>
                </a:solidFill>
                <a:latin typeface="+mn-lt"/>
              </a:rPr>
              <a:t>What is data science?</a:t>
            </a:r>
          </a:p>
          <a:p>
            <a:pPr>
              <a:buClr>
                <a:schemeClr val="accent3"/>
              </a:buClr>
              <a:buFont typeface="Roboto"/>
              <a:buChar char="•"/>
            </a:pPr>
            <a:r>
              <a:rPr lang="en-GB" dirty="0">
                <a:solidFill>
                  <a:schemeClr val="bg2"/>
                </a:solidFill>
                <a:latin typeface="+mn-lt"/>
              </a:rPr>
              <a:t>The objective of this course?</a:t>
            </a:r>
            <a:endParaRPr lang="en" dirty="0">
              <a:solidFill>
                <a:schemeClr val="bg2"/>
              </a:solidFill>
              <a:latin typeface="+mn-lt"/>
            </a:endParaRP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b="1" dirty="0">
                <a:solidFill>
                  <a:srgbClr val="0070C0"/>
                </a:solidFill>
                <a:latin typeface="+mn-lt"/>
              </a:rPr>
              <a:t>Course Overview</a:t>
            </a: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bg2"/>
                </a:solidFill>
                <a:latin typeface="+mn-lt"/>
              </a:rPr>
              <a:t>Data Science Lifecycle</a:t>
            </a:r>
          </a:p>
        </p:txBody>
      </p:sp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n-lt"/>
              </a:rPr>
              <a:t>Course Overview</a:t>
            </a:r>
            <a:endParaRPr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2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Lecture 01</a:t>
            </a:r>
            <a:endParaRPr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32795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Roboto"/>
                <a:cs typeface="Roboto"/>
                <a:sym typeface="Roboto"/>
              </a:rPr>
              <a:t>Intros</a:t>
            </a: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b="1" dirty="0">
                <a:solidFill>
                  <a:srgbClr val="0070C0"/>
                </a:solidFill>
                <a:latin typeface="+mn-lt"/>
              </a:rPr>
              <a:t>What is data science?</a:t>
            </a:r>
          </a:p>
          <a:p>
            <a:pPr>
              <a:buClr>
                <a:schemeClr val="accent3"/>
              </a:buClr>
              <a:buFont typeface="Roboto"/>
              <a:buChar char="•"/>
            </a:pP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The objective of this course?</a:t>
            </a:r>
            <a:endParaRPr lang="en" b="1" dirty="0">
              <a:solidFill>
                <a:srgbClr val="0070C0"/>
              </a:solidFill>
              <a:latin typeface="+mn-lt"/>
            </a:endParaRP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Course Overview</a:t>
            </a: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Data Science Lifecycle</a:t>
            </a:r>
          </a:p>
        </p:txBody>
      </p:sp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What is Data Science?</a:t>
            </a:r>
            <a:endParaRPr b="1" dirty="0">
              <a:latin typeface="+mj-lt"/>
            </a:endParaRPr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2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Lecture 01</a:t>
            </a:r>
            <a:endParaRPr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7012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9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Tentative List of Topics to be Covered in Data Science</a:t>
            </a:r>
            <a:endParaRPr b="1" dirty="0">
              <a:latin typeface="+mj-lt"/>
            </a:endParaRPr>
          </a:p>
        </p:txBody>
      </p:sp>
      <p:sp>
        <p:nvSpPr>
          <p:cNvPr id="376" name="Google Shape;376;p49"/>
          <p:cNvSpPr txBox="1">
            <a:spLocks noGrp="1"/>
          </p:cNvSpPr>
          <p:nvPr>
            <p:ph type="body" idx="1"/>
          </p:nvPr>
        </p:nvSpPr>
        <p:spPr>
          <a:xfrm>
            <a:off x="107044" y="4022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Pandas and NumPy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Relational Databases &amp; SQL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Exploratory Data Analysis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Regular Expressions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Visualization</a:t>
            </a:r>
            <a:endParaRPr dirty="0">
              <a:latin typeface="+mn-lt"/>
            </a:endParaRPr>
          </a:p>
          <a:p>
            <a:pPr lvl="1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matplotlib</a:t>
            </a:r>
            <a:endParaRPr dirty="0">
              <a:latin typeface="+mn-lt"/>
            </a:endParaRPr>
          </a:p>
          <a:p>
            <a:pPr lvl="1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Seaborn</a:t>
            </a:r>
            <a:endParaRPr dirty="0">
              <a:latin typeface="+mn-lt"/>
            </a:endParaRPr>
          </a:p>
          <a:p>
            <a:pPr lvl="1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 err="1">
                <a:latin typeface="+mn-lt"/>
              </a:rPr>
              <a:t>plotly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Sampling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7" name="Google Shape;377;p49"/>
          <p:cNvSpPr txBox="1">
            <a:spLocks noGrp="1"/>
          </p:cNvSpPr>
          <p:nvPr>
            <p:ph type="body" idx="1"/>
          </p:nvPr>
        </p:nvSpPr>
        <p:spPr>
          <a:xfrm>
            <a:off x="4760850" y="416250"/>
            <a:ext cx="4260300" cy="25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Model design and loss formulation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Linear Regression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Feature Engineering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Regularization, Bias-Variance Tradeoff, Cross-Validation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Gradient Descent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Data science in the physical world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latin typeface="+mn-lt"/>
              </a:rPr>
              <a:t>Logistic Regression</a:t>
            </a:r>
            <a:endParaRPr dirty="0"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00B050"/>
                </a:solidFill>
                <a:latin typeface="+mn-lt"/>
              </a:rPr>
              <a:t>Clustering</a:t>
            </a:r>
            <a:endParaRPr dirty="0">
              <a:solidFill>
                <a:srgbClr val="00B050"/>
              </a:solidFill>
              <a:latin typeface="+mn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00B050"/>
                </a:solidFill>
                <a:latin typeface="+mn-lt"/>
              </a:rPr>
              <a:t>PCA</a:t>
            </a:r>
            <a:endParaRPr dirty="0">
              <a:solidFill>
                <a:srgbClr val="00B050"/>
              </a:solidFill>
              <a:latin typeface="+mn-lt"/>
            </a:endParaRPr>
          </a:p>
        </p:txBody>
      </p:sp>
      <p:grpSp>
        <p:nvGrpSpPr>
          <p:cNvPr id="378" name="Google Shape;378;p49"/>
          <p:cNvGrpSpPr/>
          <p:nvPr/>
        </p:nvGrpSpPr>
        <p:grpSpPr>
          <a:xfrm>
            <a:off x="2002062" y="3088863"/>
            <a:ext cx="4730563" cy="1944015"/>
            <a:chOff x="5709615" y="3900103"/>
            <a:chExt cx="2255547" cy="964683"/>
          </a:xfrm>
        </p:grpSpPr>
        <p:pic>
          <p:nvPicPr>
            <p:cNvPr id="379" name="Google Shape;379;p4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963092" y="4272097"/>
              <a:ext cx="578139" cy="2261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0" name="Google Shape;380;p4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709615" y="3983305"/>
              <a:ext cx="673228" cy="1561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1" name="Google Shape;381;p4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607989" y="4459695"/>
              <a:ext cx="357173" cy="3457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2" name="Google Shape;382;p4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856765" y="4620103"/>
              <a:ext cx="624931" cy="2197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3" name="Google Shape;383;p4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859069" y="4576146"/>
              <a:ext cx="541074" cy="288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4" name="Google Shape;384;p49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461852" y="3900103"/>
              <a:ext cx="459698" cy="3081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5" name="Google Shape;385;p49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811544" y="4228047"/>
              <a:ext cx="537815" cy="2514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6" name="Google Shape;386;p49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674015" y="3965306"/>
              <a:ext cx="459698" cy="1762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7" name="Google Shape;387;p49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6463929" y="4272568"/>
              <a:ext cx="332310" cy="37425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8" name="Google Shape;388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62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Programming Environment for our Course: </a:t>
            </a:r>
            <a:r>
              <a:rPr lang="en" b="1" dirty="0" err="1">
                <a:latin typeface="+mj-lt"/>
              </a:rPr>
              <a:t>Jupyter</a:t>
            </a:r>
            <a:r>
              <a:rPr lang="en" b="1" dirty="0">
                <a:latin typeface="+mj-lt"/>
              </a:rPr>
              <a:t> Notebook</a:t>
            </a:r>
            <a:endParaRPr b="1" dirty="0">
              <a:latin typeface="+mj-lt"/>
            </a:endParaRPr>
          </a:p>
        </p:txBody>
      </p:sp>
      <p:sp>
        <p:nvSpPr>
          <p:cNvPr id="578" name="Google Shape;578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pic>
        <p:nvPicPr>
          <p:cNvPr id="579" name="Google Shape;57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788" y="546000"/>
            <a:ext cx="7720436" cy="444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bg2"/>
                </a:solidFill>
                <a:latin typeface="+mn-lt"/>
                <a:ea typeface="Roboto"/>
                <a:cs typeface="Roboto"/>
                <a:sym typeface="Roboto"/>
              </a:rPr>
              <a:t>Intros</a:t>
            </a: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bg2"/>
                </a:solidFill>
                <a:latin typeface="+mn-lt"/>
              </a:rPr>
              <a:t>What is data science?</a:t>
            </a:r>
          </a:p>
          <a:p>
            <a:pPr>
              <a:buClr>
                <a:schemeClr val="accent3"/>
              </a:buClr>
              <a:buFont typeface="Roboto"/>
              <a:buChar char="•"/>
            </a:pPr>
            <a:r>
              <a:rPr lang="en-GB" dirty="0">
                <a:solidFill>
                  <a:schemeClr val="bg2"/>
                </a:solidFill>
                <a:latin typeface="+mn-lt"/>
              </a:rPr>
              <a:t>The objective of this course?</a:t>
            </a:r>
            <a:endParaRPr lang="en" dirty="0">
              <a:solidFill>
                <a:schemeClr val="bg2"/>
              </a:solidFill>
              <a:latin typeface="+mn-lt"/>
            </a:endParaRP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bg2"/>
                </a:solidFill>
                <a:latin typeface="+mn-lt"/>
              </a:rPr>
              <a:t>Course Overview</a:t>
            </a: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b="1" dirty="0">
                <a:solidFill>
                  <a:srgbClr val="0070C0"/>
                </a:solidFill>
                <a:latin typeface="+mn-lt"/>
              </a:rPr>
              <a:t>Data Science Lifecycle</a:t>
            </a:r>
          </a:p>
        </p:txBody>
      </p:sp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n-lt"/>
              </a:rPr>
              <a:t>Data Science Lifecycle</a:t>
            </a:r>
            <a:endParaRPr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2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Lecture 01</a:t>
            </a:r>
            <a:endParaRPr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630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65"/>
          <p:cNvSpPr txBox="1">
            <a:spLocks noGrp="1"/>
          </p:cNvSpPr>
          <p:nvPr>
            <p:ph type="body" idx="1"/>
          </p:nvPr>
        </p:nvSpPr>
        <p:spPr>
          <a:xfrm>
            <a:off x="107044" y="402200"/>
            <a:ext cx="8520600" cy="8597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The “data science lifecycle” you will see out in the wild may be slightly different than</a:t>
            </a:r>
            <a:br>
              <a:rPr lang="en" dirty="0">
                <a:latin typeface="+mn-lt"/>
              </a:rPr>
            </a:br>
            <a:r>
              <a:rPr lang="en" dirty="0">
                <a:latin typeface="+mn-lt"/>
              </a:rPr>
              <a:t>the one we teach you, but the core ideas are all the same.</a:t>
            </a:r>
            <a:endParaRPr dirty="0">
              <a:latin typeface="+mn-lt"/>
            </a:endParaRPr>
          </a:p>
        </p:txBody>
      </p:sp>
      <p:pic>
        <p:nvPicPr>
          <p:cNvPr id="600" name="Google Shape;60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7675" y="1261953"/>
            <a:ext cx="6668652" cy="3606376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65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Data Science Lifecycle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602" name="Google Shape;602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6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Data Science Lifecycle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608" name="Google Shape;608;p66"/>
          <p:cNvSpPr/>
          <p:nvPr/>
        </p:nvSpPr>
        <p:spPr>
          <a:xfrm>
            <a:off x="4931562" y="1421344"/>
            <a:ext cx="522900" cy="5463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66"/>
          <p:cNvSpPr txBox="1"/>
          <p:nvPr/>
        </p:nvSpPr>
        <p:spPr>
          <a:xfrm>
            <a:off x="3634785" y="1307424"/>
            <a:ext cx="12198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Ask a Question</a:t>
            </a:r>
            <a:endParaRPr sz="1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10" name="Google Shape;610;p66"/>
          <p:cNvCxnSpPr>
            <a:endCxn id="608" idx="0"/>
          </p:cNvCxnSpPr>
          <p:nvPr/>
        </p:nvCxnSpPr>
        <p:spPr>
          <a:xfrm>
            <a:off x="5193012" y="1017844"/>
            <a:ext cx="0" cy="4035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1" name="Google Shape;611;p66"/>
          <p:cNvCxnSpPr>
            <a:endCxn id="612" idx="0"/>
          </p:cNvCxnSpPr>
          <p:nvPr/>
        </p:nvCxnSpPr>
        <p:spPr>
          <a:xfrm>
            <a:off x="7465086" y="1017835"/>
            <a:ext cx="0" cy="4035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12" name="Google Shape;612;p66"/>
          <p:cNvSpPr/>
          <p:nvPr/>
        </p:nvSpPr>
        <p:spPr>
          <a:xfrm>
            <a:off x="7203636" y="1421335"/>
            <a:ext cx="522900" cy="5463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66"/>
          <p:cNvSpPr txBox="1"/>
          <p:nvPr/>
        </p:nvSpPr>
        <p:spPr>
          <a:xfrm>
            <a:off x="7776141" y="1307466"/>
            <a:ext cx="10326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Obtain Data</a:t>
            </a:r>
            <a:endParaRPr sz="1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14" name="Google Shape;614;p66"/>
          <p:cNvCxnSpPr>
            <a:stCxn id="608" idx="6"/>
            <a:endCxn id="612" idx="2"/>
          </p:cNvCxnSpPr>
          <p:nvPr/>
        </p:nvCxnSpPr>
        <p:spPr>
          <a:xfrm>
            <a:off x="5454462" y="1694494"/>
            <a:ext cx="17493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15" name="Google Shape;615;p66"/>
          <p:cNvSpPr/>
          <p:nvPr/>
        </p:nvSpPr>
        <p:spPr>
          <a:xfrm>
            <a:off x="7203636" y="3253561"/>
            <a:ext cx="522900" cy="5463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66"/>
          <p:cNvSpPr txBox="1"/>
          <p:nvPr/>
        </p:nvSpPr>
        <p:spPr>
          <a:xfrm>
            <a:off x="7776141" y="3139641"/>
            <a:ext cx="13242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Understand the Data</a:t>
            </a:r>
            <a:endParaRPr sz="1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17" name="Google Shape;617;p66"/>
          <p:cNvCxnSpPr>
            <a:stCxn id="612" idx="4"/>
            <a:endCxn id="615" idx="0"/>
          </p:cNvCxnSpPr>
          <p:nvPr/>
        </p:nvCxnSpPr>
        <p:spPr>
          <a:xfrm>
            <a:off x="7465086" y="1967635"/>
            <a:ext cx="0" cy="12858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8" name="Google Shape;618;p66"/>
          <p:cNvCxnSpPr>
            <a:stCxn id="615" idx="1"/>
            <a:endCxn id="608" idx="5"/>
          </p:cNvCxnSpPr>
          <p:nvPr/>
        </p:nvCxnSpPr>
        <p:spPr>
          <a:xfrm rot="10800000">
            <a:off x="5377913" y="1887564"/>
            <a:ext cx="1902300" cy="14460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619" name="Google Shape;619;p66"/>
          <p:cNvGrpSpPr/>
          <p:nvPr/>
        </p:nvGrpSpPr>
        <p:grpSpPr>
          <a:xfrm>
            <a:off x="3359702" y="3139641"/>
            <a:ext cx="3843935" cy="660284"/>
            <a:chOff x="803675" y="3066500"/>
            <a:chExt cx="4305000" cy="707700"/>
          </a:xfrm>
        </p:grpSpPr>
        <p:sp>
          <p:nvSpPr>
            <p:cNvPr id="620" name="Google Shape;620;p66"/>
            <p:cNvSpPr/>
            <p:nvPr/>
          </p:nvSpPr>
          <p:spPr>
            <a:xfrm>
              <a:off x="2564125" y="3188600"/>
              <a:ext cx="585600" cy="5856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66"/>
            <p:cNvSpPr txBox="1"/>
            <p:nvPr/>
          </p:nvSpPr>
          <p:spPr>
            <a:xfrm>
              <a:off x="803675" y="3066500"/>
              <a:ext cx="1674300" cy="67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Roboto Light"/>
                  <a:ea typeface="Roboto Light"/>
                  <a:cs typeface="Roboto Light"/>
                  <a:sym typeface="Roboto Light"/>
                </a:rPr>
                <a:t>Understand the World</a:t>
              </a:r>
              <a:endParaRPr sz="16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cxnSp>
          <p:nvCxnSpPr>
            <p:cNvPr id="622" name="Google Shape;622;p66"/>
            <p:cNvCxnSpPr>
              <a:stCxn id="615" idx="2"/>
              <a:endCxn id="620" idx="6"/>
            </p:cNvCxnSpPr>
            <p:nvPr/>
          </p:nvCxnSpPr>
          <p:spPr>
            <a:xfrm rot="10800000">
              <a:off x="3149675" y="3481365"/>
              <a:ext cx="19590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623" name="Google Shape;623;p66"/>
          <p:cNvCxnSpPr>
            <a:stCxn id="620" idx="0"/>
            <a:endCxn id="608" idx="4"/>
          </p:cNvCxnSpPr>
          <p:nvPr/>
        </p:nvCxnSpPr>
        <p:spPr>
          <a:xfrm rot="10800000">
            <a:off x="5193049" y="1967761"/>
            <a:ext cx="0" cy="12858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624" name="Google Shape;624;p66"/>
          <p:cNvGrpSpPr/>
          <p:nvPr/>
        </p:nvGrpSpPr>
        <p:grpSpPr>
          <a:xfrm>
            <a:off x="5193049" y="3799925"/>
            <a:ext cx="2933601" cy="1063340"/>
            <a:chOff x="2856925" y="3774200"/>
            <a:chExt cx="3285475" cy="1139700"/>
          </a:xfrm>
        </p:grpSpPr>
        <p:sp>
          <p:nvSpPr>
            <p:cNvPr id="625" name="Google Shape;625;p66"/>
            <p:cNvSpPr txBox="1"/>
            <p:nvPr/>
          </p:nvSpPr>
          <p:spPr>
            <a:xfrm>
              <a:off x="3938000" y="4236500"/>
              <a:ext cx="2204400" cy="67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Roboto Light"/>
                  <a:ea typeface="Roboto Light"/>
                  <a:cs typeface="Roboto Light"/>
                  <a:sym typeface="Roboto Light"/>
                </a:rPr>
                <a:t>Reports, Decisions, and Solutions</a:t>
              </a:r>
              <a:endParaRPr sz="16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cxnSp>
          <p:nvCxnSpPr>
            <p:cNvPr id="626" name="Google Shape;626;p66"/>
            <p:cNvCxnSpPr>
              <a:stCxn id="620" idx="4"/>
              <a:endCxn id="625" idx="1"/>
            </p:cNvCxnSpPr>
            <p:nvPr/>
          </p:nvCxnSpPr>
          <p:spPr>
            <a:xfrm rot="-5400000" flipH="1">
              <a:off x="2997025" y="3634100"/>
              <a:ext cx="801000" cy="1081200"/>
            </a:xfrm>
            <a:prstGeom prst="bentConnector2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627" name="Google Shape;627;p66"/>
          <p:cNvSpPr txBox="1"/>
          <p:nvPr/>
        </p:nvSpPr>
        <p:spPr>
          <a:xfrm>
            <a:off x="7417256" y="3244185"/>
            <a:ext cx="257100" cy="2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66"/>
          <p:cNvSpPr txBox="1"/>
          <p:nvPr/>
        </p:nvSpPr>
        <p:spPr>
          <a:xfrm>
            <a:off x="7536693" y="1737384"/>
            <a:ext cx="143700" cy="2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9" name="Google Shape;629;p66"/>
          <p:cNvCxnSpPr>
            <a:stCxn id="627" idx="3"/>
            <a:endCxn id="628" idx="3"/>
          </p:cNvCxnSpPr>
          <p:nvPr/>
        </p:nvCxnSpPr>
        <p:spPr>
          <a:xfrm rot="10800000" flipH="1">
            <a:off x="7674356" y="1868535"/>
            <a:ext cx="6000" cy="1504500"/>
          </a:xfrm>
          <a:prstGeom prst="curvedConnector3">
            <a:avLst>
              <a:gd name="adj1" fmla="val 3550600"/>
            </a:avLst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0" name="Google Shape;630;p66"/>
          <p:cNvSpPr txBox="1">
            <a:spLocks noGrp="1"/>
          </p:cNvSpPr>
          <p:nvPr>
            <p:ph type="body" idx="1"/>
          </p:nvPr>
        </p:nvSpPr>
        <p:spPr>
          <a:xfrm>
            <a:off x="107208" y="604225"/>
            <a:ext cx="345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+mn-lt"/>
              </a:rPr>
              <a:t>The data science lifecycle is a </a:t>
            </a:r>
            <a:r>
              <a:rPr lang="en" b="1" dirty="0">
                <a:solidFill>
                  <a:schemeClr val="accent3"/>
                </a:solidFill>
                <a:latin typeface="+mn-lt"/>
                <a:ea typeface="Roboto"/>
                <a:cs typeface="Roboto"/>
                <a:sym typeface="Roboto"/>
              </a:rPr>
              <a:t>high-level description</a:t>
            </a:r>
            <a:r>
              <a:rPr lang="en" b="1" dirty="0">
                <a:latin typeface="+mn-lt"/>
                <a:ea typeface="Roboto"/>
                <a:cs typeface="Roboto"/>
                <a:sym typeface="Roboto"/>
              </a:rPr>
              <a:t> </a:t>
            </a:r>
            <a:r>
              <a:rPr lang="en" dirty="0">
                <a:latin typeface="+mn-lt"/>
              </a:rPr>
              <a:t>of the data science workflow.</a:t>
            </a:r>
            <a:endParaRPr dirty="0">
              <a:latin typeface="+mn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+mn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Note the two distinct entry points!</a:t>
            </a:r>
            <a:endParaRPr dirty="0">
              <a:latin typeface="+mn-lt"/>
            </a:endParaRPr>
          </a:p>
        </p:txBody>
      </p:sp>
      <p:sp>
        <p:nvSpPr>
          <p:cNvPr id="631" name="Google Shape;6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6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1. Question/Problem Formulation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637" name="Google Shape;637;p67"/>
          <p:cNvSpPr/>
          <p:nvPr/>
        </p:nvSpPr>
        <p:spPr>
          <a:xfrm>
            <a:off x="4931562" y="1421344"/>
            <a:ext cx="522900" cy="5463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67"/>
          <p:cNvSpPr txBox="1"/>
          <p:nvPr/>
        </p:nvSpPr>
        <p:spPr>
          <a:xfrm>
            <a:off x="3634785" y="1307424"/>
            <a:ext cx="12198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Ask a Question</a:t>
            </a:r>
            <a:endParaRPr sz="16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39" name="Google Shape;639;p67"/>
          <p:cNvCxnSpPr>
            <a:endCxn id="637" idx="0"/>
          </p:cNvCxnSpPr>
          <p:nvPr/>
        </p:nvCxnSpPr>
        <p:spPr>
          <a:xfrm>
            <a:off x="5193012" y="1017844"/>
            <a:ext cx="0" cy="4035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0" name="Google Shape;640;p67"/>
          <p:cNvCxnSpPr>
            <a:endCxn id="641" idx="0"/>
          </p:cNvCxnSpPr>
          <p:nvPr/>
        </p:nvCxnSpPr>
        <p:spPr>
          <a:xfrm>
            <a:off x="7465086" y="1017835"/>
            <a:ext cx="0" cy="403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41" name="Google Shape;641;p67"/>
          <p:cNvSpPr/>
          <p:nvPr/>
        </p:nvSpPr>
        <p:spPr>
          <a:xfrm>
            <a:off x="7203636" y="1421335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67"/>
          <p:cNvSpPr txBox="1"/>
          <p:nvPr/>
        </p:nvSpPr>
        <p:spPr>
          <a:xfrm>
            <a:off x="7776141" y="1307466"/>
            <a:ext cx="10326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Obtain Data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43" name="Google Shape;643;p67"/>
          <p:cNvCxnSpPr>
            <a:stCxn id="637" idx="6"/>
            <a:endCxn id="641" idx="2"/>
          </p:cNvCxnSpPr>
          <p:nvPr/>
        </p:nvCxnSpPr>
        <p:spPr>
          <a:xfrm>
            <a:off x="5454462" y="1694494"/>
            <a:ext cx="17493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44" name="Google Shape;644;p67"/>
          <p:cNvSpPr/>
          <p:nvPr/>
        </p:nvSpPr>
        <p:spPr>
          <a:xfrm>
            <a:off x="7203636" y="3253561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645" name="Google Shape;645;p67"/>
          <p:cNvSpPr txBox="1"/>
          <p:nvPr/>
        </p:nvSpPr>
        <p:spPr>
          <a:xfrm>
            <a:off x="7776141" y="3139641"/>
            <a:ext cx="13242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Understand the Data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46" name="Google Shape;646;p67"/>
          <p:cNvCxnSpPr>
            <a:stCxn id="641" idx="4"/>
            <a:endCxn id="644" idx="0"/>
          </p:cNvCxnSpPr>
          <p:nvPr/>
        </p:nvCxnSpPr>
        <p:spPr>
          <a:xfrm>
            <a:off x="7465086" y="1967635"/>
            <a:ext cx="0" cy="12858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7" name="Google Shape;647;p67"/>
          <p:cNvCxnSpPr>
            <a:stCxn id="644" idx="1"/>
            <a:endCxn id="637" idx="5"/>
          </p:cNvCxnSpPr>
          <p:nvPr/>
        </p:nvCxnSpPr>
        <p:spPr>
          <a:xfrm rot="10800000">
            <a:off x="5377913" y="1887564"/>
            <a:ext cx="1902300" cy="14460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48" name="Google Shape;648;p67"/>
          <p:cNvSpPr/>
          <p:nvPr/>
        </p:nvSpPr>
        <p:spPr>
          <a:xfrm>
            <a:off x="4931608" y="3253561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67"/>
          <p:cNvSpPr txBox="1"/>
          <p:nvPr/>
        </p:nvSpPr>
        <p:spPr>
          <a:xfrm>
            <a:off x="3359702" y="3139641"/>
            <a:ext cx="14949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Understand the World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50" name="Google Shape;650;p67"/>
          <p:cNvCxnSpPr>
            <a:stCxn id="644" idx="2"/>
            <a:endCxn id="648" idx="6"/>
          </p:cNvCxnSpPr>
          <p:nvPr/>
        </p:nvCxnSpPr>
        <p:spPr>
          <a:xfrm rot="10800000">
            <a:off x="5454636" y="3526711"/>
            <a:ext cx="17490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1" name="Google Shape;651;p67"/>
          <p:cNvCxnSpPr>
            <a:stCxn id="648" idx="0"/>
            <a:endCxn id="637" idx="4"/>
          </p:cNvCxnSpPr>
          <p:nvPr/>
        </p:nvCxnSpPr>
        <p:spPr>
          <a:xfrm rot="10800000">
            <a:off x="5193058" y="1967761"/>
            <a:ext cx="0" cy="12858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2" name="Google Shape;652;p67"/>
          <p:cNvSpPr txBox="1"/>
          <p:nvPr/>
        </p:nvSpPr>
        <p:spPr>
          <a:xfrm>
            <a:off x="6158341" y="4231251"/>
            <a:ext cx="19683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Reports, Decisions, and Solutions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53" name="Google Shape;653;p67"/>
          <p:cNvCxnSpPr>
            <a:stCxn id="648" idx="4"/>
            <a:endCxn id="652" idx="1"/>
          </p:cNvCxnSpPr>
          <p:nvPr/>
        </p:nvCxnSpPr>
        <p:spPr>
          <a:xfrm rot="-5400000" flipH="1">
            <a:off x="5302108" y="3690811"/>
            <a:ext cx="747300" cy="965400"/>
          </a:xfrm>
          <a:prstGeom prst="bentConnector2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4" name="Google Shape;654;p67"/>
          <p:cNvSpPr txBox="1"/>
          <p:nvPr/>
        </p:nvSpPr>
        <p:spPr>
          <a:xfrm>
            <a:off x="7417256" y="3244185"/>
            <a:ext cx="257100" cy="2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67"/>
          <p:cNvSpPr txBox="1"/>
          <p:nvPr/>
        </p:nvSpPr>
        <p:spPr>
          <a:xfrm>
            <a:off x="7536693" y="1737384"/>
            <a:ext cx="143700" cy="2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6" name="Google Shape;656;p67"/>
          <p:cNvCxnSpPr>
            <a:stCxn id="654" idx="3"/>
            <a:endCxn id="655" idx="3"/>
          </p:cNvCxnSpPr>
          <p:nvPr/>
        </p:nvCxnSpPr>
        <p:spPr>
          <a:xfrm rot="10800000" flipH="1">
            <a:off x="7674356" y="1868535"/>
            <a:ext cx="6000" cy="1504500"/>
          </a:xfrm>
          <a:prstGeom prst="curvedConnector3">
            <a:avLst>
              <a:gd name="adj1" fmla="val 3550600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7" name="Google Shape;657;p67"/>
          <p:cNvSpPr txBox="1">
            <a:spLocks noGrp="1"/>
          </p:cNvSpPr>
          <p:nvPr>
            <p:ph type="body" idx="1"/>
          </p:nvPr>
        </p:nvSpPr>
        <p:spPr>
          <a:xfrm>
            <a:off x="107050" y="402200"/>
            <a:ext cx="352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15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What do we want to know?</a:t>
            </a:r>
            <a:endParaRPr dirty="0">
              <a:latin typeface="+mn-lt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What problems are we trying to solve?</a:t>
            </a:r>
            <a:endParaRPr dirty="0">
              <a:latin typeface="+mn-lt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What hypotheses do we want to test?</a:t>
            </a:r>
            <a:endParaRPr dirty="0">
              <a:latin typeface="+mn-lt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What are our metrics for success?</a:t>
            </a:r>
            <a:endParaRPr dirty="0">
              <a:latin typeface="+mn-lt"/>
            </a:endParaRPr>
          </a:p>
        </p:txBody>
      </p:sp>
      <p:sp>
        <p:nvSpPr>
          <p:cNvPr id="658" name="Google Shape;658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6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2. Data Acquisition and Cleaning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664" name="Google Shape;664;p68"/>
          <p:cNvSpPr/>
          <p:nvPr/>
        </p:nvSpPr>
        <p:spPr>
          <a:xfrm>
            <a:off x="4931562" y="1421344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68"/>
          <p:cNvSpPr txBox="1"/>
          <p:nvPr/>
        </p:nvSpPr>
        <p:spPr>
          <a:xfrm>
            <a:off x="3634785" y="1307424"/>
            <a:ext cx="12198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Ask a Question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66" name="Google Shape;666;p68"/>
          <p:cNvCxnSpPr>
            <a:endCxn id="664" idx="0"/>
          </p:cNvCxnSpPr>
          <p:nvPr/>
        </p:nvCxnSpPr>
        <p:spPr>
          <a:xfrm>
            <a:off x="5193012" y="1017844"/>
            <a:ext cx="0" cy="403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7" name="Google Shape;667;p68"/>
          <p:cNvCxnSpPr>
            <a:endCxn id="668" idx="0"/>
          </p:cNvCxnSpPr>
          <p:nvPr/>
        </p:nvCxnSpPr>
        <p:spPr>
          <a:xfrm>
            <a:off x="7465086" y="1017835"/>
            <a:ext cx="0" cy="40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8" name="Google Shape;668;p68"/>
          <p:cNvSpPr/>
          <p:nvPr/>
        </p:nvSpPr>
        <p:spPr>
          <a:xfrm>
            <a:off x="7203636" y="1421335"/>
            <a:ext cx="522900" cy="546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68"/>
          <p:cNvSpPr txBox="1"/>
          <p:nvPr/>
        </p:nvSpPr>
        <p:spPr>
          <a:xfrm>
            <a:off x="7776141" y="1307466"/>
            <a:ext cx="10326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Obtain Data</a:t>
            </a:r>
            <a:endParaRPr sz="16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0" name="Google Shape;670;p68"/>
          <p:cNvCxnSpPr>
            <a:stCxn id="664" idx="6"/>
            <a:endCxn id="668" idx="2"/>
          </p:cNvCxnSpPr>
          <p:nvPr/>
        </p:nvCxnSpPr>
        <p:spPr>
          <a:xfrm>
            <a:off x="5454462" y="1694494"/>
            <a:ext cx="17493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1" name="Google Shape;671;p68"/>
          <p:cNvSpPr/>
          <p:nvPr/>
        </p:nvSpPr>
        <p:spPr>
          <a:xfrm>
            <a:off x="7203636" y="3253561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672" name="Google Shape;672;p68"/>
          <p:cNvSpPr txBox="1"/>
          <p:nvPr/>
        </p:nvSpPr>
        <p:spPr>
          <a:xfrm>
            <a:off x="7776141" y="3139641"/>
            <a:ext cx="13242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Understand the Data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73" name="Google Shape;673;p68"/>
          <p:cNvCxnSpPr>
            <a:stCxn id="668" idx="4"/>
            <a:endCxn id="671" idx="0"/>
          </p:cNvCxnSpPr>
          <p:nvPr/>
        </p:nvCxnSpPr>
        <p:spPr>
          <a:xfrm>
            <a:off x="7465086" y="1967635"/>
            <a:ext cx="0" cy="1285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4" name="Google Shape;674;p68"/>
          <p:cNvCxnSpPr>
            <a:stCxn id="671" idx="1"/>
            <a:endCxn id="664" idx="5"/>
          </p:cNvCxnSpPr>
          <p:nvPr/>
        </p:nvCxnSpPr>
        <p:spPr>
          <a:xfrm rot="10800000">
            <a:off x="5377913" y="1887564"/>
            <a:ext cx="1902300" cy="14460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5" name="Google Shape;675;p68"/>
          <p:cNvSpPr/>
          <p:nvPr/>
        </p:nvSpPr>
        <p:spPr>
          <a:xfrm>
            <a:off x="4931608" y="3253561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68"/>
          <p:cNvSpPr txBox="1"/>
          <p:nvPr/>
        </p:nvSpPr>
        <p:spPr>
          <a:xfrm>
            <a:off x="3359702" y="3139641"/>
            <a:ext cx="14949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Understand the World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77" name="Google Shape;677;p68"/>
          <p:cNvCxnSpPr>
            <a:stCxn id="671" idx="2"/>
            <a:endCxn id="675" idx="6"/>
          </p:cNvCxnSpPr>
          <p:nvPr/>
        </p:nvCxnSpPr>
        <p:spPr>
          <a:xfrm rot="10800000">
            <a:off x="5454636" y="3526711"/>
            <a:ext cx="17490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8" name="Google Shape;678;p68"/>
          <p:cNvCxnSpPr>
            <a:stCxn id="675" idx="0"/>
            <a:endCxn id="664" idx="4"/>
          </p:cNvCxnSpPr>
          <p:nvPr/>
        </p:nvCxnSpPr>
        <p:spPr>
          <a:xfrm rot="10800000">
            <a:off x="5193058" y="1967761"/>
            <a:ext cx="0" cy="12858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9" name="Google Shape;679;p68"/>
          <p:cNvSpPr txBox="1"/>
          <p:nvPr/>
        </p:nvSpPr>
        <p:spPr>
          <a:xfrm>
            <a:off x="6158341" y="4231251"/>
            <a:ext cx="19683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Reports, Decisions, and Solutions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80" name="Google Shape;680;p68"/>
          <p:cNvCxnSpPr>
            <a:stCxn id="675" idx="4"/>
            <a:endCxn id="679" idx="1"/>
          </p:cNvCxnSpPr>
          <p:nvPr/>
        </p:nvCxnSpPr>
        <p:spPr>
          <a:xfrm rot="-5400000" flipH="1">
            <a:off x="5302108" y="3690811"/>
            <a:ext cx="747300" cy="965400"/>
          </a:xfrm>
          <a:prstGeom prst="bentConnector2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81" name="Google Shape;681;p68"/>
          <p:cNvSpPr txBox="1"/>
          <p:nvPr/>
        </p:nvSpPr>
        <p:spPr>
          <a:xfrm>
            <a:off x="7417256" y="3244185"/>
            <a:ext cx="257100" cy="2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68"/>
          <p:cNvSpPr txBox="1"/>
          <p:nvPr/>
        </p:nvSpPr>
        <p:spPr>
          <a:xfrm>
            <a:off x="7536693" y="1737384"/>
            <a:ext cx="143700" cy="2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83" name="Google Shape;683;p68"/>
          <p:cNvCxnSpPr>
            <a:stCxn id="681" idx="3"/>
            <a:endCxn id="682" idx="3"/>
          </p:cNvCxnSpPr>
          <p:nvPr/>
        </p:nvCxnSpPr>
        <p:spPr>
          <a:xfrm rot="10800000" flipH="1">
            <a:off x="7674356" y="1868535"/>
            <a:ext cx="6000" cy="1504500"/>
          </a:xfrm>
          <a:prstGeom prst="curvedConnector3">
            <a:avLst>
              <a:gd name="adj1" fmla="val 35506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84" name="Google Shape;684;p68"/>
          <p:cNvSpPr txBox="1">
            <a:spLocks noGrp="1"/>
          </p:cNvSpPr>
          <p:nvPr>
            <p:ph type="body" idx="1"/>
          </p:nvPr>
        </p:nvSpPr>
        <p:spPr>
          <a:xfrm>
            <a:off x="107050" y="402200"/>
            <a:ext cx="352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15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What data do we have and what data do we need?</a:t>
            </a:r>
            <a:endParaRPr dirty="0">
              <a:latin typeface="+mn-lt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How will we sample more data?</a:t>
            </a:r>
            <a:endParaRPr dirty="0">
              <a:latin typeface="+mn-lt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Is our data representative of the population we want to study?</a:t>
            </a:r>
            <a:endParaRPr dirty="0">
              <a:latin typeface="+mn-lt"/>
            </a:endParaRPr>
          </a:p>
        </p:txBody>
      </p:sp>
      <p:sp>
        <p:nvSpPr>
          <p:cNvPr id="685" name="Google Shape;685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69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3. Exploratory Data Analysis &amp; Visualization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691" name="Google Shape;691;p69"/>
          <p:cNvSpPr/>
          <p:nvPr/>
        </p:nvSpPr>
        <p:spPr>
          <a:xfrm>
            <a:off x="4931562" y="1421344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69"/>
          <p:cNvSpPr txBox="1"/>
          <p:nvPr/>
        </p:nvSpPr>
        <p:spPr>
          <a:xfrm>
            <a:off x="3634785" y="1307424"/>
            <a:ext cx="12198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Ask a Question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93" name="Google Shape;693;p69"/>
          <p:cNvCxnSpPr>
            <a:endCxn id="691" idx="0"/>
          </p:cNvCxnSpPr>
          <p:nvPr/>
        </p:nvCxnSpPr>
        <p:spPr>
          <a:xfrm>
            <a:off x="5193012" y="1017844"/>
            <a:ext cx="0" cy="403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94" name="Google Shape;694;p69"/>
          <p:cNvCxnSpPr>
            <a:endCxn id="695" idx="0"/>
          </p:cNvCxnSpPr>
          <p:nvPr/>
        </p:nvCxnSpPr>
        <p:spPr>
          <a:xfrm>
            <a:off x="7465086" y="1017835"/>
            <a:ext cx="0" cy="403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95" name="Google Shape;695;p69"/>
          <p:cNvSpPr/>
          <p:nvPr/>
        </p:nvSpPr>
        <p:spPr>
          <a:xfrm>
            <a:off x="7203636" y="1421335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69"/>
          <p:cNvSpPr txBox="1"/>
          <p:nvPr/>
        </p:nvSpPr>
        <p:spPr>
          <a:xfrm>
            <a:off x="7776141" y="1307466"/>
            <a:ext cx="10326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Obtain Data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697" name="Google Shape;697;p69"/>
          <p:cNvCxnSpPr>
            <a:stCxn id="691" idx="6"/>
            <a:endCxn id="695" idx="2"/>
          </p:cNvCxnSpPr>
          <p:nvPr/>
        </p:nvCxnSpPr>
        <p:spPr>
          <a:xfrm>
            <a:off x="5454462" y="1694494"/>
            <a:ext cx="17493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98" name="Google Shape;698;p69"/>
          <p:cNvSpPr/>
          <p:nvPr/>
        </p:nvSpPr>
        <p:spPr>
          <a:xfrm>
            <a:off x="7203636" y="3253561"/>
            <a:ext cx="522900" cy="546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699" name="Google Shape;699;p69"/>
          <p:cNvSpPr txBox="1"/>
          <p:nvPr/>
        </p:nvSpPr>
        <p:spPr>
          <a:xfrm>
            <a:off x="7776141" y="3139641"/>
            <a:ext cx="13242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Understand the Data</a:t>
            </a:r>
            <a:endParaRPr sz="16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00" name="Google Shape;700;p69"/>
          <p:cNvCxnSpPr>
            <a:stCxn id="695" idx="4"/>
            <a:endCxn id="698" idx="0"/>
          </p:cNvCxnSpPr>
          <p:nvPr/>
        </p:nvCxnSpPr>
        <p:spPr>
          <a:xfrm>
            <a:off x="7465086" y="1967635"/>
            <a:ext cx="0" cy="1285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1" name="Google Shape;701;p69"/>
          <p:cNvCxnSpPr>
            <a:stCxn id="698" idx="1"/>
            <a:endCxn id="691" idx="5"/>
          </p:cNvCxnSpPr>
          <p:nvPr/>
        </p:nvCxnSpPr>
        <p:spPr>
          <a:xfrm rot="10800000">
            <a:off x="5377913" y="1887564"/>
            <a:ext cx="1902300" cy="14460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02" name="Google Shape;702;p69"/>
          <p:cNvSpPr/>
          <p:nvPr/>
        </p:nvSpPr>
        <p:spPr>
          <a:xfrm>
            <a:off x="4931608" y="3253561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69"/>
          <p:cNvSpPr txBox="1"/>
          <p:nvPr/>
        </p:nvSpPr>
        <p:spPr>
          <a:xfrm>
            <a:off x="3359702" y="3139641"/>
            <a:ext cx="14949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Understand the World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704" name="Google Shape;704;p69"/>
          <p:cNvCxnSpPr>
            <a:stCxn id="698" idx="2"/>
            <a:endCxn id="702" idx="6"/>
          </p:cNvCxnSpPr>
          <p:nvPr/>
        </p:nvCxnSpPr>
        <p:spPr>
          <a:xfrm rot="10800000">
            <a:off x="5454636" y="3526711"/>
            <a:ext cx="1749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5" name="Google Shape;705;p69"/>
          <p:cNvCxnSpPr>
            <a:stCxn id="702" idx="0"/>
            <a:endCxn id="691" idx="4"/>
          </p:cNvCxnSpPr>
          <p:nvPr/>
        </p:nvCxnSpPr>
        <p:spPr>
          <a:xfrm rot="10800000">
            <a:off x="5193058" y="1967761"/>
            <a:ext cx="0" cy="12858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06" name="Google Shape;706;p69"/>
          <p:cNvSpPr txBox="1"/>
          <p:nvPr/>
        </p:nvSpPr>
        <p:spPr>
          <a:xfrm>
            <a:off x="6158341" y="4231251"/>
            <a:ext cx="19683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Reports, Decisions, and Solutions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707" name="Google Shape;707;p69"/>
          <p:cNvCxnSpPr>
            <a:stCxn id="702" idx="4"/>
            <a:endCxn id="706" idx="1"/>
          </p:cNvCxnSpPr>
          <p:nvPr/>
        </p:nvCxnSpPr>
        <p:spPr>
          <a:xfrm rot="-5400000" flipH="1">
            <a:off x="5302108" y="3690811"/>
            <a:ext cx="747300" cy="965400"/>
          </a:xfrm>
          <a:prstGeom prst="bentConnector2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08" name="Google Shape;708;p69"/>
          <p:cNvSpPr txBox="1"/>
          <p:nvPr/>
        </p:nvSpPr>
        <p:spPr>
          <a:xfrm>
            <a:off x="7417256" y="3244185"/>
            <a:ext cx="257100" cy="2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69"/>
          <p:cNvSpPr txBox="1"/>
          <p:nvPr/>
        </p:nvSpPr>
        <p:spPr>
          <a:xfrm>
            <a:off x="7536693" y="1737384"/>
            <a:ext cx="143700" cy="2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0" name="Google Shape;710;p69"/>
          <p:cNvCxnSpPr>
            <a:stCxn id="708" idx="3"/>
            <a:endCxn id="709" idx="3"/>
          </p:cNvCxnSpPr>
          <p:nvPr/>
        </p:nvCxnSpPr>
        <p:spPr>
          <a:xfrm rot="10800000" flipH="1">
            <a:off x="7674356" y="1868535"/>
            <a:ext cx="6000" cy="1504500"/>
          </a:xfrm>
          <a:prstGeom prst="curvedConnector3">
            <a:avLst>
              <a:gd name="adj1" fmla="val 35506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11" name="Google Shape;711;p69"/>
          <p:cNvSpPr txBox="1">
            <a:spLocks noGrp="1"/>
          </p:cNvSpPr>
          <p:nvPr>
            <p:ph type="body" idx="1"/>
          </p:nvPr>
        </p:nvSpPr>
        <p:spPr>
          <a:xfrm>
            <a:off x="107050" y="402200"/>
            <a:ext cx="352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15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How is our data organized and what does it contain?</a:t>
            </a:r>
            <a:endParaRPr dirty="0">
              <a:latin typeface="+mn-lt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Do we already have relevant data?</a:t>
            </a:r>
            <a:endParaRPr dirty="0">
              <a:latin typeface="+mn-lt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What are the biases, anomalies, or other issues with the data?</a:t>
            </a:r>
            <a:endParaRPr dirty="0">
              <a:latin typeface="+mn-lt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How do we transform the data to enable effective analysis?</a:t>
            </a:r>
            <a:endParaRPr dirty="0">
              <a:latin typeface="+mn-lt"/>
            </a:endParaRPr>
          </a:p>
        </p:txBody>
      </p:sp>
      <p:sp>
        <p:nvSpPr>
          <p:cNvPr id="712" name="Google Shape;712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70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4. Prediction and Inference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718" name="Google Shape;718;p70"/>
          <p:cNvSpPr/>
          <p:nvPr/>
        </p:nvSpPr>
        <p:spPr>
          <a:xfrm>
            <a:off x="4931562" y="1421344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70"/>
          <p:cNvSpPr txBox="1"/>
          <p:nvPr/>
        </p:nvSpPr>
        <p:spPr>
          <a:xfrm>
            <a:off x="3634785" y="1307424"/>
            <a:ext cx="12198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Ask a Question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720" name="Google Shape;720;p70"/>
          <p:cNvCxnSpPr>
            <a:endCxn id="718" idx="0"/>
          </p:cNvCxnSpPr>
          <p:nvPr/>
        </p:nvCxnSpPr>
        <p:spPr>
          <a:xfrm>
            <a:off x="5193012" y="1017844"/>
            <a:ext cx="0" cy="403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1" name="Google Shape;721;p70"/>
          <p:cNvCxnSpPr>
            <a:endCxn id="722" idx="0"/>
          </p:cNvCxnSpPr>
          <p:nvPr/>
        </p:nvCxnSpPr>
        <p:spPr>
          <a:xfrm>
            <a:off x="7465086" y="1017835"/>
            <a:ext cx="0" cy="403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22" name="Google Shape;722;p70"/>
          <p:cNvSpPr/>
          <p:nvPr/>
        </p:nvSpPr>
        <p:spPr>
          <a:xfrm>
            <a:off x="7203636" y="1421335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70"/>
          <p:cNvSpPr txBox="1"/>
          <p:nvPr/>
        </p:nvSpPr>
        <p:spPr>
          <a:xfrm>
            <a:off x="7776141" y="1307466"/>
            <a:ext cx="10326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Obtain Data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724" name="Google Shape;724;p70"/>
          <p:cNvCxnSpPr>
            <a:stCxn id="718" idx="6"/>
            <a:endCxn id="722" idx="2"/>
          </p:cNvCxnSpPr>
          <p:nvPr/>
        </p:nvCxnSpPr>
        <p:spPr>
          <a:xfrm>
            <a:off x="5454462" y="1694494"/>
            <a:ext cx="17493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25" name="Google Shape;725;p70"/>
          <p:cNvSpPr/>
          <p:nvPr/>
        </p:nvSpPr>
        <p:spPr>
          <a:xfrm>
            <a:off x="7203636" y="3253561"/>
            <a:ext cx="522900" cy="546300"/>
          </a:xfrm>
          <a:prstGeom prst="ellipse">
            <a:avLst/>
          </a:prstGeom>
          <a:solidFill>
            <a:srgbClr val="F3F3F3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726" name="Google Shape;726;p70"/>
          <p:cNvSpPr txBox="1"/>
          <p:nvPr/>
        </p:nvSpPr>
        <p:spPr>
          <a:xfrm>
            <a:off x="7776141" y="3139641"/>
            <a:ext cx="13242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Understand the Data</a:t>
            </a:r>
            <a:endParaRPr sz="1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727" name="Google Shape;727;p70"/>
          <p:cNvCxnSpPr>
            <a:stCxn id="722" idx="4"/>
            <a:endCxn id="725" idx="0"/>
          </p:cNvCxnSpPr>
          <p:nvPr/>
        </p:nvCxnSpPr>
        <p:spPr>
          <a:xfrm>
            <a:off x="7465086" y="1967635"/>
            <a:ext cx="0" cy="12858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8" name="Google Shape;728;p70"/>
          <p:cNvCxnSpPr>
            <a:stCxn id="725" idx="1"/>
            <a:endCxn id="718" idx="5"/>
          </p:cNvCxnSpPr>
          <p:nvPr/>
        </p:nvCxnSpPr>
        <p:spPr>
          <a:xfrm rot="10800000">
            <a:off x="5377913" y="1887564"/>
            <a:ext cx="1902300" cy="14460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29" name="Google Shape;729;p70"/>
          <p:cNvSpPr/>
          <p:nvPr/>
        </p:nvSpPr>
        <p:spPr>
          <a:xfrm>
            <a:off x="4931608" y="3253561"/>
            <a:ext cx="522900" cy="546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70"/>
          <p:cNvSpPr txBox="1"/>
          <p:nvPr/>
        </p:nvSpPr>
        <p:spPr>
          <a:xfrm>
            <a:off x="3359702" y="3139641"/>
            <a:ext cx="14949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Understand the World</a:t>
            </a:r>
            <a:endParaRPr sz="1600"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31" name="Google Shape;731;p70"/>
          <p:cNvCxnSpPr>
            <a:stCxn id="725" idx="2"/>
            <a:endCxn id="729" idx="6"/>
          </p:cNvCxnSpPr>
          <p:nvPr/>
        </p:nvCxnSpPr>
        <p:spPr>
          <a:xfrm rot="10800000">
            <a:off x="5454636" y="3526711"/>
            <a:ext cx="1749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32" name="Google Shape;732;p70"/>
          <p:cNvCxnSpPr>
            <a:stCxn id="729" idx="0"/>
            <a:endCxn id="718" idx="4"/>
          </p:cNvCxnSpPr>
          <p:nvPr/>
        </p:nvCxnSpPr>
        <p:spPr>
          <a:xfrm rot="10800000">
            <a:off x="5193058" y="1967761"/>
            <a:ext cx="0" cy="1285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33" name="Google Shape;733;p70"/>
          <p:cNvSpPr txBox="1"/>
          <p:nvPr/>
        </p:nvSpPr>
        <p:spPr>
          <a:xfrm>
            <a:off x="6158341" y="4231251"/>
            <a:ext cx="1968300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Reports, Decisions, and Solutions</a:t>
            </a:r>
            <a:endParaRPr sz="16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734" name="Google Shape;734;p70"/>
          <p:cNvCxnSpPr>
            <a:stCxn id="729" idx="4"/>
            <a:endCxn id="733" idx="1"/>
          </p:cNvCxnSpPr>
          <p:nvPr/>
        </p:nvCxnSpPr>
        <p:spPr>
          <a:xfrm rot="-5400000" flipH="1">
            <a:off x="5302108" y="3690811"/>
            <a:ext cx="747300" cy="965400"/>
          </a:xfrm>
          <a:prstGeom prst="bentConnector2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35" name="Google Shape;735;p70"/>
          <p:cNvSpPr txBox="1"/>
          <p:nvPr/>
        </p:nvSpPr>
        <p:spPr>
          <a:xfrm>
            <a:off x="7417256" y="3244185"/>
            <a:ext cx="257100" cy="2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70"/>
          <p:cNvSpPr txBox="1"/>
          <p:nvPr/>
        </p:nvSpPr>
        <p:spPr>
          <a:xfrm>
            <a:off x="7536693" y="1737384"/>
            <a:ext cx="143700" cy="2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7" name="Google Shape;737;p70"/>
          <p:cNvCxnSpPr>
            <a:stCxn id="735" idx="3"/>
            <a:endCxn id="736" idx="3"/>
          </p:cNvCxnSpPr>
          <p:nvPr/>
        </p:nvCxnSpPr>
        <p:spPr>
          <a:xfrm rot="10800000" flipH="1">
            <a:off x="7674356" y="1868535"/>
            <a:ext cx="6000" cy="1504500"/>
          </a:xfrm>
          <a:prstGeom prst="curvedConnector3">
            <a:avLst>
              <a:gd name="adj1" fmla="val 3550600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38" name="Google Shape;738;p70"/>
          <p:cNvSpPr txBox="1">
            <a:spLocks noGrp="1"/>
          </p:cNvSpPr>
          <p:nvPr>
            <p:ph type="body" idx="1"/>
          </p:nvPr>
        </p:nvSpPr>
        <p:spPr>
          <a:xfrm>
            <a:off x="107050" y="402200"/>
            <a:ext cx="352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15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What does the data say about the world?</a:t>
            </a:r>
            <a:endParaRPr dirty="0">
              <a:latin typeface="+mn-lt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Does it answer our questions or accurately solve the problem?</a:t>
            </a:r>
            <a:endParaRPr dirty="0">
              <a:latin typeface="+mn-lt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>
                <a:latin typeface="+mn-lt"/>
              </a:rPr>
              <a:t>How robust are our conclusions and can we trust the predictions? </a:t>
            </a:r>
            <a:endParaRPr dirty="0">
              <a:latin typeface="+mn-lt"/>
            </a:endParaRPr>
          </a:p>
        </p:txBody>
      </p:sp>
      <p:sp>
        <p:nvSpPr>
          <p:cNvPr id="739" name="Google Shape;739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8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Setup Framework!</a:t>
            </a:r>
            <a:endParaRPr dirty="0"/>
          </a:p>
        </p:txBody>
      </p:sp>
      <p:sp>
        <p:nvSpPr>
          <p:cNvPr id="925" name="Google Shape;925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7862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0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What Is Data Science in this course?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97" name="Google Shape;297;p40"/>
          <p:cNvSpPr txBox="1"/>
          <p:nvPr/>
        </p:nvSpPr>
        <p:spPr>
          <a:xfrm>
            <a:off x="289950" y="2285400"/>
            <a:ext cx="8564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rPr>
              <a:t>PRINCIPLES AND TECHNIQUES OF DATA SCIENCE</a:t>
            </a:r>
            <a:endParaRPr sz="2800">
              <a:solidFill>
                <a:schemeClr val="accent4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accent4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8" name="Google Shape;298;p40"/>
          <p:cNvSpPr/>
          <p:nvPr/>
        </p:nvSpPr>
        <p:spPr>
          <a:xfrm rot="-5400000">
            <a:off x="7231150" y="1807975"/>
            <a:ext cx="247800" cy="2350500"/>
          </a:xfrm>
          <a:prstGeom prst="leftBrace">
            <a:avLst>
              <a:gd name="adj1" fmla="val 50000"/>
              <a:gd name="adj2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5790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1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What is Data Science?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305" name="Google Shape;305;p41"/>
          <p:cNvSpPr txBox="1">
            <a:spLocks noGrp="1"/>
          </p:cNvSpPr>
          <p:nvPr>
            <p:ph type="body" idx="1"/>
          </p:nvPr>
        </p:nvSpPr>
        <p:spPr>
          <a:xfrm>
            <a:off x="394323" y="3553179"/>
            <a:ext cx="22689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>
                <a:latin typeface="Roboto"/>
                <a:ea typeface="Roboto"/>
                <a:cs typeface="Roboto"/>
                <a:sym typeface="Roboto"/>
              </a:rPr>
              <a:t>Joey Gonzalez</a:t>
            </a:r>
            <a:r>
              <a:rPr lang="en" sz="1400" dirty="0"/>
              <a:t> </a:t>
            </a:r>
            <a:endParaRPr sz="1400" dirty="0"/>
          </a:p>
        </p:txBody>
      </p:sp>
      <p:pic>
        <p:nvPicPr>
          <p:cNvPr id="306" name="Google Shape;30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723" y="2191498"/>
            <a:ext cx="1470101" cy="1470101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1"/>
          <p:cNvSpPr/>
          <p:nvPr/>
        </p:nvSpPr>
        <p:spPr>
          <a:xfrm>
            <a:off x="3675856" y="1732500"/>
            <a:ext cx="4664400" cy="1678500"/>
          </a:xfrm>
          <a:prstGeom prst="wedgeRoundRectCallout">
            <a:avLst>
              <a:gd name="adj1" fmla="val -84537"/>
              <a:gd name="adj2" fmla="val 51794"/>
              <a:gd name="adj3" fmla="val 0"/>
            </a:avLst>
          </a:prstGeom>
          <a:solidFill>
            <a:srgbClr val="C9DA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Science</a:t>
            </a:r>
            <a:r>
              <a:rPr lang="en" sz="16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is the application of data centric, computational, and inferential thinking to:</a:t>
            </a:r>
            <a:endParaRPr sz="16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</a:pPr>
            <a:r>
              <a:rPr lang="en" sz="16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Understand the world (science).</a:t>
            </a:r>
            <a:endParaRPr sz="16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Char char="●"/>
            </a:pPr>
            <a:r>
              <a:rPr lang="en" sz="1600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Solve problems (engineering).</a:t>
            </a:r>
            <a:endParaRPr sz="16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8" name="Google Shape;308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DAF720-F0B6-4DDD-E26B-4EFB2413CD7F}"/>
              </a:ext>
            </a:extLst>
          </p:cNvPr>
          <p:cNvSpPr txBox="1"/>
          <p:nvPr/>
        </p:nvSpPr>
        <p:spPr>
          <a:xfrm>
            <a:off x="308600" y="482113"/>
            <a:ext cx="83147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600" b="1" i="0" dirty="0">
                <a:solidFill>
                  <a:srgbClr val="0070C0"/>
                </a:solidFill>
                <a:effectLst/>
                <a:latin typeface="+mn-lt"/>
              </a:rPr>
              <a:t>Definition: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sz="1600" b="0" i="0" dirty="0">
                <a:solidFill>
                  <a:srgbClr val="374151"/>
                </a:solidFill>
                <a:effectLst/>
                <a:latin typeface="+mn-lt"/>
              </a:rPr>
              <a:t>Data science is an </a:t>
            </a:r>
            <a:r>
              <a:rPr lang="en-GB" sz="1600" b="0" i="0" dirty="0">
                <a:solidFill>
                  <a:srgbClr val="0070C0"/>
                </a:solidFill>
                <a:effectLst/>
                <a:latin typeface="+mn-lt"/>
              </a:rPr>
              <a:t>interdisciplinary field </a:t>
            </a:r>
            <a:r>
              <a:rPr lang="en-GB" sz="1600" b="0" i="0" dirty="0">
                <a:solidFill>
                  <a:srgbClr val="374151"/>
                </a:solidFill>
                <a:effectLst/>
                <a:latin typeface="+mn-lt"/>
              </a:rPr>
              <a:t>that uses scientific methods, processes, algorithms, and systems to extract insights and knowledge from </a:t>
            </a:r>
            <a:r>
              <a:rPr lang="en-GB" sz="1600" b="0" i="0" dirty="0">
                <a:solidFill>
                  <a:srgbClr val="0070C0"/>
                </a:solidFill>
                <a:effectLst/>
                <a:latin typeface="+mn-lt"/>
              </a:rPr>
              <a:t>structured</a:t>
            </a:r>
            <a:r>
              <a:rPr lang="en-GB" sz="1600" b="0" i="0" dirty="0">
                <a:solidFill>
                  <a:srgbClr val="374151"/>
                </a:solidFill>
                <a:effectLst/>
                <a:latin typeface="+mn-lt"/>
              </a:rPr>
              <a:t> and </a:t>
            </a:r>
            <a:r>
              <a:rPr lang="en-GB" sz="1600" b="0" i="0" dirty="0">
                <a:solidFill>
                  <a:srgbClr val="0070C0"/>
                </a:solidFill>
                <a:effectLst/>
                <a:latin typeface="+mn-lt"/>
              </a:rPr>
              <a:t>unstructured</a:t>
            </a:r>
            <a:r>
              <a:rPr lang="en-GB" sz="1600" b="0" i="0" dirty="0">
                <a:solidFill>
                  <a:srgbClr val="374151"/>
                </a:solidFill>
                <a:effectLst/>
                <a:latin typeface="+mn-lt"/>
              </a:rPr>
              <a:t> data.</a:t>
            </a:r>
          </a:p>
        </p:txBody>
      </p:sp>
    </p:spTree>
    <p:extLst>
      <p:ext uri="{BB962C8B-B14F-4D97-AF65-F5344CB8AC3E}">
        <p14:creationId xmlns:p14="http://schemas.microsoft.com/office/powerpoint/2010/main" val="4285628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5" grpId="0" build="p"/>
      <p:bldP spid="30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1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What is Data Science?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308" name="Google Shape;308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DAF720-F0B6-4DDD-E26B-4EFB2413CD7F}"/>
              </a:ext>
            </a:extLst>
          </p:cNvPr>
          <p:cNvSpPr txBox="1"/>
          <p:nvPr/>
        </p:nvSpPr>
        <p:spPr>
          <a:xfrm>
            <a:off x="308600" y="482113"/>
            <a:ext cx="8314700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600" b="1" i="0" dirty="0">
                <a:solidFill>
                  <a:srgbClr val="0070C0"/>
                </a:solidFill>
                <a:effectLst/>
                <a:latin typeface="+mn-lt"/>
              </a:rPr>
              <a:t>Definition: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sz="1600" b="0" i="0" dirty="0">
                <a:solidFill>
                  <a:srgbClr val="374151"/>
                </a:solidFill>
                <a:effectLst/>
                <a:latin typeface="+mn-lt"/>
              </a:rPr>
              <a:t>Data science is an </a:t>
            </a:r>
            <a:r>
              <a:rPr lang="en-GB" sz="1600" b="0" i="0" dirty="0">
                <a:solidFill>
                  <a:srgbClr val="0070C0"/>
                </a:solidFill>
                <a:effectLst/>
                <a:latin typeface="+mn-lt"/>
              </a:rPr>
              <a:t>interdisciplinary field </a:t>
            </a:r>
            <a:r>
              <a:rPr lang="en-GB" sz="1600" b="0" i="0" dirty="0">
                <a:solidFill>
                  <a:srgbClr val="374151"/>
                </a:solidFill>
                <a:effectLst/>
                <a:latin typeface="+mn-lt"/>
              </a:rPr>
              <a:t>that uses scientific methods, processes, algorithms, and systems to extract insights and knowledge from </a:t>
            </a:r>
            <a:r>
              <a:rPr lang="en-GB" sz="1600" b="0" i="0" dirty="0">
                <a:solidFill>
                  <a:srgbClr val="0070C0"/>
                </a:solidFill>
                <a:effectLst/>
                <a:latin typeface="+mn-lt"/>
              </a:rPr>
              <a:t>structured</a:t>
            </a:r>
            <a:r>
              <a:rPr lang="en-GB" sz="1600" b="0" i="0" dirty="0">
                <a:solidFill>
                  <a:srgbClr val="374151"/>
                </a:solidFill>
                <a:effectLst/>
                <a:latin typeface="+mn-lt"/>
              </a:rPr>
              <a:t> and </a:t>
            </a:r>
            <a:r>
              <a:rPr lang="en-GB" sz="1600" b="0" i="0" dirty="0">
                <a:solidFill>
                  <a:srgbClr val="0070C0"/>
                </a:solidFill>
                <a:effectLst/>
                <a:latin typeface="+mn-lt"/>
              </a:rPr>
              <a:t>unstructured</a:t>
            </a:r>
            <a:r>
              <a:rPr lang="en-GB" sz="1600" b="0" i="0" dirty="0">
                <a:solidFill>
                  <a:srgbClr val="374151"/>
                </a:solidFill>
                <a:effectLst/>
                <a:latin typeface="+mn-lt"/>
              </a:rPr>
              <a:t> data.</a:t>
            </a:r>
          </a:p>
          <a:p>
            <a:pPr marL="457200" lvl="1" algn="l"/>
            <a:endParaRPr lang="en-GB" sz="1600" b="0" i="0" dirty="0">
              <a:solidFill>
                <a:srgbClr val="374151"/>
              </a:solidFill>
              <a:effectLst/>
              <a:latin typeface="+mn-lt"/>
            </a:endParaRPr>
          </a:p>
          <a:p>
            <a:pPr algn="l"/>
            <a:r>
              <a:rPr lang="en-GB" sz="1600" b="1" i="0" dirty="0">
                <a:solidFill>
                  <a:srgbClr val="0070C0"/>
                </a:solidFill>
                <a:effectLst/>
                <a:latin typeface="+mn-lt"/>
              </a:rPr>
              <a:t>Interdisciplinary Nature: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sz="1600" b="0" i="0" dirty="0">
                <a:solidFill>
                  <a:srgbClr val="374151"/>
                </a:solidFill>
                <a:effectLst/>
                <a:latin typeface="+mn-lt"/>
              </a:rPr>
              <a:t>Data science combines elements of computer science, mathematics, and domain expertise to solve complex problems.</a:t>
            </a:r>
          </a:p>
          <a:p>
            <a:pPr marL="457200" lvl="1" algn="l"/>
            <a:endParaRPr lang="en-GB" sz="1600" b="0" i="0" dirty="0">
              <a:solidFill>
                <a:srgbClr val="374151"/>
              </a:solidFill>
              <a:effectLst/>
              <a:latin typeface="+mn-lt"/>
            </a:endParaRPr>
          </a:p>
          <a:p>
            <a:r>
              <a:rPr lang="en-GB" sz="1600" b="1" dirty="0">
                <a:solidFill>
                  <a:srgbClr val="0070C0"/>
                </a:solidFill>
              </a:rPr>
              <a:t>Structured Data: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Refers to data that is organized into a specific format, typically consisting of rows and columns, where each piece of information is stored in a well-defined manner.</a:t>
            </a:r>
          </a:p>
          <a:p>
            <a:pPr marL="457200" lvl="1"/>
            <a:endParaRPr lang="en-GB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r>
              <a:rPr lang="en-GB" sz="1600" b="1" dirty="0">
                <a:solidFill>
                  <a:srgbClr val="0070C0"/>
                </a:solidFill>
              </a:rPr>
              <a:t>Unstructured Data: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+mn-lt"/>
              </a:rPr>
              <a:t>Refers to data that lacks a specific, predefined structure, making it more challenging to organize and analyse compared to structured data.</a:t>
            </a:r>
            <a:endParaRPr lang="en-GB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GB" sz="1600" b="0" i="0" dirty="0">
              <a:solidFill>
                <a:srgbClr val="37415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6598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Roboto"/>
                <a:cs typeface="Roboto"/>
                <a:sym typeface="Roboto"/>
              </a:rPr>
              <a:t>Intros</a:t>
            </a: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What is data science?</a:t>
            </a:r>
          </a:p>
          <a:p>
            <a:pPr>
              <a:buClr>
                <a:schemeClr val="accent3"/>
              </a:buClr>
              <a:buFont typeface="Roboto"/>
              <a:buChar char="•"/>
            </a:pPr>
            <a:r>
              <a:rPr lang="en-GB" b="1" dirty="0">
                <a:solidFill>
                  <a:srgbClr val="0070C0"/>
                </a:solidFill>
                <a:latin typeface="+mn-lt"/>
              </a:rPr>
              <a:t>The objective of this course?</a:t>
            </a:r>
            <a:endParaRPr lang="en" b="1" dirty="0">
              <a:solidFill>
                <a:srgbClr val="0070C0"/>
              </a:solidFill>
              <a:latin typeface="+mn-lt"/>
            </a:endParaRP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Course Overview</a:t>
            </a:r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oboto"/>
              <a:buChar char="•"/>
            </a:pPr>
            <a:r>
              <a:rPr lang="en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Data Science Lifecycle</a:t>
            </a:r>
          </a:p>
        </p:txBody>
      </p:sp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PK" b="1" dirty="0">
                <a:solidFill>
                  <a:srgbClr val="0070C0"/>
                </a:solidFill>
                <a:latin typeface="+mj-lt"/>
              </a:rPr>
              <a:t>Objective</a:t>
            </a:r>
            <a:endParaRPr b="1" dirty="0">
              <a:latin typeface="+mj-lt"/>
            </a:endParaRPr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2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Lecture 01</a:t>
            </a:r>
            <a:endParaRPr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68818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Course Objective</a:t>
            </a:r>
            <a:endParaRPr dirty="0"/>
          </a:p>
        </p:txBody>
      </p:sp>
      <p:sp>
        <p:nvSpPr>
          <p:cNvPr id="356" name="Google Shape;356;p47"/>
          <p:cNvSpPr txBox="1"/>
          <p:nvPr/>
        </p:nvSpPr>
        <p:spPr>
          <a:xfrm>
            <a:off x="289950" y="2285400"/>
            <a:ext cx="8564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rPr>
              <a:t>PRINCIPLES AND TECHNIQUES OF DATA SCIENCE</a:t>
            </a:r>
            <a:endParaRPr sz="2800">
              <a:solidFill>
                <a:schemeClr val="accent4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accent4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7" name="Google Shape;357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58" name="Google Shape;358;p47"/>
          <p:cNvSpPr/>
          <p:nvPr/>
        </p:nvSpPr>
        <p:spPr>
          <a:xfrm rot="-5400000">
            <a:off x="2945150" y="486325"/>
            <a:ext cx="247800" cy="4993800"/>
          </a:xfrm>
          <a:prstGeom prst="leftBrace">
            <a:avLst>
              <a:gd name="adj1" fmla="val 50000"/>
              <a:gd name="adj2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7331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70C0"/>
                </a:solidFill>
                <a:latin typeface="+mj-lt"/>
              </a:rPr>
              <a:t>Course Objective</a:t>
            </a:r>
            <a:endParaRPr b="1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171" name="Google Shape;171;p26"/>
          <p:cNvSpPr txBox="1">
            <a:spLocks noGrp="1"/>
          </p:cNvSpPr>
          <p:nvPr>
            <p:ph type="body" idx="1"/>
          </p:nvPr>
        </p:nvSpPr>
        <p:spPr>
          <a:xfrm>
            <a:off x="107044" y="402201"/>
            <a:ext cx="8520600" cy="921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spcBef>
                <a:spcPts val="0"/>
              </a:spcBef>
              <a:buNone/>
            </a:pP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Course Objectives: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Equip students with the </a:t>
            </a:r>
            <a:r>
              <a:rPr lang="en-GB" b="1" i="0" dirty="0">
                <a:solidFill>
                  <a:srgbClr val="0070C0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skills</a:t>
            </a:r>
            <a:r>
              <a:rPr lang="en-GB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</a:rPr>
              <a:t> needed to extract valuable insights from data.</a:t>
            </a:r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145619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ecture">
  <a:themeElements>
    <a:clrScheme name="Simple Light">
      <a:dk1>
        <a:srgbClr val="000000"/>
      </a:dk1>
      <a:lt1>
        <a:srgbClr val="FFFFFF"/>
      </a:lt1>
      <a:dk2>
        <a:srgbClr val="B7B7B7"/>
      </a:dk2>
      <a:lt2>
        <a:srgbClr val="C9DAF8"/>
      </a:lt2>
      <a:accent1>
        <a:srgbClr val="FCE5CD"/>
      </a:accent1>
      <a:accent2>
        <a:srgbClr val="CC4125"/>
      </a:accent2>
      <a:accent3>
        <a:srgbClr val="0B5394"/>
      </a:accent3>
      <a:accent4>
        <a:srgbClr val="BF9000"/>
      </a:accent4>
      <a:accent5>
        <a:srgbClr val="6AA84F"/>
      </a:accent5>
      <a:accent6>
        <a:srgbClr val="D9D9D9"/>
      </a:accent6>
      <a:hlink>
        <a:srgbClr val="4A86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2113</Words>
  <Application>Microsoft Macintosh PowerPoint</Application>
  <PresentationFormat>On-screen Show (16:9)</PresentationFormat>
  <Paragraphs>348</Paragraphs>
  <Slides>39</Slides>
  <Notes>39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Roboto Light</vt:lpstr>
      <vt:lpstr>Roboto</vt:lpstr>
      <vt:lpstr>Roboto Medium</vt:lpstr>
      <vt:lpstr>Palatino</vt:lpstr>
      <vt:lpstr>Arial</vt:lpstr>
      <vt:lpstr>Söhne</vt:lpstr>
      <vt:lpstr>Simple Lecture</vt:lpstr>
      <vt:lpstr>Course Overview</vt:lpstr>
      <vt:lpstr>Intro – Sana Jabbar</vt:lpstr>
      <vt:lpstr>What is Data Science?</vt:lpstr>
      <vt:lpstr>What Is Data Science in this course?</vt:lpstr>
      <vt:lpstr>What is Data Science?</vt:lpstr>
      <vt:lpstr>What is Data Science?</vt:lpstr>
      <vt:lpstr>Objective</vt:lpstr>
      <vt:lpstr>Course Objective</vt:lpstr>
      <vt:lpstr>Course Objective</vt:lpstr>
      <vt:lpstr>Course Objective</vt:lpstr>
      <vt:lpstr>Course Objective</vt:lpstr>
      <vt:lpstr>Course Objective</vt:lpstr>
      <vt:lpstr>Course Objective</vt:lpstr>
      <vt:lpstr>Course Objective</vt:lpstr>
      <vt:lpstr>Course Objective</vt:lpstr>
      <vt:lpstr>Importance of Data Science</vt:lpstr>
      <vt:lpstr>Importance of Data Science</vt:lpstr>
      <vt:lpstr>Recommendation Systems</vt:lpstr>
      <vt:lpstr>First Image of a Black Hole</vt:lpstr>
      <vt:lpstr>Data Science Venn Diagram</vt:lpstr>
      <vt:lpstr>Importance of Data Science</vt:lpstr>
      <vt:lpstr>Data!</vt:lpstr>
      <vt:lpstr>Importance of Data Science</vt:lpstr>
      <vt:lpstr>Importance of Data Science</vt:lpstr>
      <vt:lpstr>Importance of Data Science</vt:lpstr>
      <vt:lpstr>Importance of Data Science</vt:lpstr>
      <vt:lpstr>Data Science Requires Engineering and Scientific Insight</vt:lpstr>
      <vt:lpstr>Example Questions in Data Science</vt:lpstr>
      <vt:lpstr>Course Overview</vt:lpstr>
      <vt:lpstr>Tentative List of Topics to be Covered in Data Science</vt:lpstr>
      <vt:lpstr>Programming Environment for our Course: Jupyter Notebook</vt:lpstr>
      <vt:lpstr>Data Science Lifecycle</vt:lpstr>
      <vt:lpstr>Data Science Lifecycle</vt:lpstr>
      <vt:lpstr>Data Science Lifecycle</vt:lpstr>
      <vt:lpstr>1. Question/Problem Formulation</vt:lpstr>
      <vt:lpstr>2. Data Acquisition and Cleaning</vt:lpstr>
      <vt:lpstr>3. Exploratory Data Analysis &amp; Visualization</vt:lpstr>
      <vt:lpstr>4. Prediction and Inference</vt:lpstr>
      <vt:lpstr>Setup Framework!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Overview</dc:title>
  <cp:lastModifiedBy>Sana Jabbar</cp:lastModifiedBy>
  <cp:revision>119</cp:revision>
  <dcterms:modified xsi:type="dcterms:W3CDTF">2024-04-25T19:19:58Z</dcterms:modified>
</cp:coreProperties>
</file>